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8" r:id="rId2"/>
    <p:sldId id="256" r:id="rId3"/>
    <p:sldId id="257" r:id="rId4"/>
    <p:sldId id="258" r:id="rId5"/>
    <p:sldId id="279" r:id="rId6"/>
    <p:sldId id="260" r:id="rId7"/>
    <p:sldId id="267" r:id="rId8"/>
    <p:sldId id="268" r:id="rId9"/>
    <p:sldId id="269" r:id="rId10"/>
    <p:sldId id="270" r:id="rId11"/>
    <p:sldId id="271" r:id="rId12"/>
    <p:sldId id="272" r:id="rId13"/>
    <p:sldId id="273" r:id="rId14"/>
    <p:sldId id="277" r:id="rId15"/>
    <p:sldId id="274" r:id="rId16"/>
    <p:sldId id="280" r:id="rId17"/>
    <p:sldId id="281" r:id="rId18"/>
    <p:sldId id="286" r:id="rId19"/>
    <p:sldId id="282" r:id="rId20"/>
    <p:sldId id="287" r:id="rId21"/>
    <p:sldId id="283" r:id="rId22"/>
    <p:sldId id="288" r:id="rId23"/>
    <p:sldId id="289" r:id="rId24"/>
    <p:sldId id="284" r:id="rId25"/>
    <p:sldId id="275" r:id="rId26"/>
    <p:sldId id="285" r:id="rId27"/>
    <p:sldId id="290" r:id="rId28"/>
    <p:sldId id="263" r:id="rId29"/>
    <p:sldId id="291" r:id="rId30"/>
    <p:sldId id="292" r:id="rId31"/>
    <p:sldId id="293" r:id="rId32"/>
    <p:sldId id="294" r:id="rId33"/>
    <p:sldId id="295" r:id="rId34"/>
    <p:sldId id="296" r:id="rId35"/>
    <p:sldId id="297" r:id="rId36"/>
    <p:sldId id="298" r:id="rId37"/>
    <p:sldId id="299" r:id="rId38"/>
    <p:sldId id="301" r:id="rId39"/>
    <p:sldId id="302" r:id="rId40"/>
    <p:sldId id="303" r:id="rId41"/>
    <p:sldId id="300" r:id="rId42"/>
    <p:sldId id="265" r:id="rId43"/>
  </p:sldIdLst>
  <p:sldSz cx="9753600" cy="7315200"/>
  <p:notesSz cx="6797675" cy="9926638"/>
  <p:embeddedFontLst>
    <p:embeddedFont>
      <p:font typeface="Glacial Indifference Bold" panose="020B0604020202020204" charset="0"/>
      <p:regular r:id="rId44"/>
    </p:embeddedFont>
    <p:embeddedFont>
      <p:font typeface="Glacial Indifference" panose="020B0604020202020204" charset="0"/>
      <p:regular r:id="rId45"/>
    </p:embeddedFont>
    <p:embeddedFont>
      <p:font typeface="Calibri" panose="020F0502020204030204" pitchFamily="34" charset="0"/>
      <p:regular r:id="rId46"/>
      <p:bold r:id="rId47"/>
      <p:italic r:id="rId48"/>
      <p:boldItalic r:id="rId49"/>
    </p:embeddedFont>
  </p:embeddedFontLst>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7E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94622" autoAdjust="0"/>
  </p:normalViewPr>
  <p:slideViewPr>
    <p:cSldViewPr>
      <p:cViewPr varScale="1">
        <p:scale>
          <a:sx n="89" d="100"/>
          <a:sy n="89" d="100"/>
        </p:scale>
        <p:origin x="144"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image" Target="../media/image1.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7.xml"/><Relationship Id="rId5" Type="http://schemas.openxmlformats.org/officeDocument/2006/relationships/tags" Target="../tags/tag6.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9.xml"/><Relationship Id="rId7" Type="http://schemas.openxmlformats.org/officeDocument/2006/relationships/image" Target="../media/image1.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7.xml"/><Relationship Id="rId5" Type="http://schemas.openxmlformats.org/officeDocument/2006/relationships/tags" Target="../tags/tag11.xml"/><Relationship Id="rId4" Type="http://schemas.openxmlformats.org/officeDocument/2006/relationships/tags" Target="../tags/tag10.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nationalonlinesafety.com/hub/view/course/os-for-parents-carers-of-children-aged-7-11" TargetMode="External"/><Relationship Id="rId5" Type="http://schemas.openxmlformats.org/officeDocument/2006/relationships/image" Target="../media/image6.sv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14.xml"/><Relationship Id="rId7" Type="http://schemas.openxmlformats.org/officeDocument/2006/relationships/image" Target="../media/image1.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Layout" Target="../slideLayouts/slideLayout7.xml"/><Relationship Id="rId5" Type="http://schemas.openxmlformats.org/officeDocument/2006/relationships/tags" Target="../tags/tag16.xml"/><Relationship Id="rId4" Type="http://schemas.openxmlformats.org/officeDocument/2006/relationships/tags" Target="../tags/tag15.xml"/></Relationships>
</file>

<file path=ppt/slides/_rels/slide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102063-D251-B38A-656D-06FCC164E70A}"/>
              </a:ext>
            </a:extLst>
          </p:cNvPr>
          <p:cNvPicPr>
            <a:picLocks/>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2713990" y="508000"/>
            <a:ext cx="975360" cy="408100"/>
          </a:xfrm>
          <a:prstGeom prst="rect">
            <a:avLst/>
          </a:prstGeom>
        </p:spPr>
      </p:pic>
      <p:pic>
        <p:nvPicPr>
          <p:cNvPr id="5" name="Picture 4">
            <a:extLst>
              <a:ext uri="{FF2B5EF4-FFF2-40B4-BE49-F238E27FC236}">
                <a16:creationId xmlns:a16="http://schemas.microsoft.com/office/drawing/2014/main" id="{FBA3F7EB-327A-6149-9D12-FA02E94A42BF}"/>
              </a:ext>
            </a:extLst>
          </p:cNvPr>
          <p:cNvPicPr>
            <a:picLocks/>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508000" y="2682240"/>
            <a:ext cx="1950720" cy="1950720"/>
          </a:xfrm>
          <a:prstGeom prst="rect">
            <a:avLst/>
          </a:prstGeom>
        </p:spPr>
      </p:pic>
      <p:sp>
        <p:nvSpPr>
          <p:cNvPr id="6" name="Rectangle 5">
            <a:extLst>
              <a:ext uri="{FF2B5EF4-FFF2-40B4-BE49-F238E27FC236}">
                <a16:creationId xmlns:a16="http://schemas.microsoft.com/office/drawing/2014/main" id="{C9576CF7-653B-C25F-F98A-8F7F7E828139}"/>
              </a:ext>
            </a:extLst>
          </p:cNvPr>
          <p:cNvSpPr/>
          <p:nvPr>
            <p:custDataLst>
              <p:tags r:id="rId4"/>
            </p:custDataLst>
          </p:nvPr>
        </p:nvSpPr>
        <p:spPr>
          <a:xfrm>
            <a:off x="2712720" y="2743200"/>
            <a:ext cx="6532880" cy="1828800"/>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400" b="1" dirty="0">
                <a:solidFill>
                  <a:srgbClr val="5B5B5B"/>
                </a:solidFill>
              </a:rPr>
              <a:t>How confident do you feel discussing online safety with your child/children?</a:t>
            </a:r>
          </a:p>
        </p:txBody>
      </p:sp>
      <p:sp>
        <p:nvSpPr>
          <p:cNvPr id="7" name="Rectangle 6">
            <a:extLst>
              <a:ext uri="{FF2B5EF4-FFF2-40B4-BE49-F238E27FC236}">
                <a16:creationId xmlns:a16="http://schemas.microsoft.com/office/drawing/2014/main" id="{0856BB3A-9D1D-3992-B1E8-EF92A0AC9B8E}"/>
              </a:ext>
            </a:extLst>
          </p:cNvPr>
          <p:cNvSpPr/>
          <p:nvPr>
            <p:custDataLst>
              <p:tags r:id="rId5"/>
            </p:custDataLst>
          </p:nvPr>
        </p:nvSpPr>
        <p:spPr>
          <a:xfrm>
            <a:off x="2712720" y="6553200"/>
            <a:ext cx="6786880" cy="40810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14028434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sp>
        <p:nvSpPr>
          <p:cNvPr id="4" name="TextBox 4"/>
          <p:cNvSpPr txBox="1"/>
          <p:nvPr/>
        </p:nvSpPr>
        <p:spPr>
          <a:xfrm>
            <a:off x="76281" y="2968886"/>
            <a:ext cx="4114800" cy="1385829"/>
          </a:xfrm>
          <a:prstGeom prst="rect">
            <a:avLst/>
          </a:prstGeom>
        </p:spPr>
        <p:txBody>
          <a:bodyPr wrap="square"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600" normalizeH="0" baseline="0" noProof="0" dirty="0">
                <a:ln>
                  <a:noFill/>
                </a:ln>
                <a:solidFill>
                  <a:srgbClr val="FFFFFF"/>
                </a:solidFill>
                <a:effectLst/>
                <a:uLnTx/>
                <a:uFillTx/>
                <a:latin typeface="Glacial Indifference Bold"/>
                <a:ea typeface="+mn-ea"/>
                <a:cs typeface="+mn-cs"/>
              </a:rPr>
              <a:t>SPEAKING TO STRANGERS</a:t>
            </a:r>
          </a:p>
        </p:txBody>
      </p:sp>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171950" y="0"/>
            <a:ext cx="5602452" cy="7315837"/>
          </a:xfrm>
          <a:prstGeom prst="rect">
            <a:avLst/>
          </a:prstGeom>
        </p:spPr>
      </p:pic>
      <p:sp>
        <p:nvSpPr>
          <p:cNvPr id="21" name="TextBox 9">
            <a:extLst>
              <a:ext uri="{FF2B5EF4-FFF2-40B4-BE49-F238E27FC236}">
                <a16:creationId xmlns:a16="http://schemas.microsoft.com/office/drawing/2014/main" id="{9CFF0982-0286-C6D3-F70B-98077131B933}"/>
              </a:ext>
            </a:extLst>
          </p:cNvPr>
          <p:cNvSpPr txBox="1"/>
          <p:nvPr/>
        </p:nvSpPr>
        <p:spPr>
          <a:xfrm>
            <a:off x="4734526" y="1515796"/>
            <a:ext cx="4477299" cy="4283609"/>
          </a:xfrm>
          <a:prstGeom prst="rect">
            <a:avLst/>
          </a:prstGeom>
        </p:spPr>
        <p:txBody>
          <a:bodyPr wrap="square" lIns="0" tIns="0" rIns="0" bIns="0" rtlCol="0" anchor="t">
            <a:spAutoFit/>
          </a:bodyPr>
          <a:lstStyle/>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Strangers on the internet can try to take advantage of children’s vulnerability, and this can lead to harmful situations both online and in real life. Parents and teachers should regularly talk to children about who they speak to on the internet. Similarly, children who are contacted by a stranger or come across anything that makes them feel uncomfortable or seems untoward should immediately report it to an adult.</a:t>
            </a:r>
          </a:p>
        </p:txBody>
      </p:sp>
    </p:spTree>
    <p:extLst>
      <p:ext uri="{BB962C8B-B14F-4D97-AF65-F5344CB8AC3E}">
        <p14:creationId xmlns:p14="http://schemas.microsoft.com/office/powerpoint/2010/main" val="4028703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sp>
        <p:nvSpPr>
          <p:cNvPr id="4" name="TextBox 4"/>
          <p:cNvSpPr txBox="1"/>
          <p:nvPr/>
        </p:nvSpPr>
        <p:spPr>
          <a:xfrm>
            <a:off x="76281" y="2968886"/>
            <a:ext cx="4114800" cy="1385829"/>
          </a:xfrm>
          <a:prstGeom prst="rect">
            <a:avLst/>
          </a:prstGeom>
        </p:spPr>
        <p:txBody>
          <a:bodyPr wrap="square"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600" normalizeH="0" baseline="0" noProof="0" dirty="0">
                <a:ln>
                  <a:noFill/>
                </a:ln>
                <a:solidFill>
                  <a:srgbClr val="FFFFFF"/>
                </a:solidFill>
                <a:effectLst/>
                <a:uLnTx/>
                <a:uFillTx/>
                <a:latin typeface="Glacial Indifference Bold"/>
                <a:ea typeface="+mn-ea"/>
                <a:cs typeface="+mn-cs"/>
              </a:rPr>
              <a:t>SCAMS/ PHISHING</a:t>
            </a:r>
          </a:p>
        </p:txBody>
      </p:sp>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171950" y="0"/>
            <a:ext cx="5602452" cy="7315837"/>
          </a:xfrm>
          <a:prstGeom prst="rect">
            <a:avLst/>
          </a:prstGeom>
        </p:spPr>
      </p:pic>
      <p:sp>
        <p:nvSpPr>
          <p:cNvPr id="21" name="TextBox 9">
            <a:extLst>
              <a:ext uri="{FF2B5EF4-FFF2-40B4-BE49-F238E27FC236}">
                <a16:creationId xmlns:a16="http://schemas.microsoft.com/office/drawing/2014/main" id="{9CFF0982-0286-C6D3-F70B-98077131B933}"/>
              </a:ext>
            </a:extLst>
          </p:cNvPr>
          <p:cNvSpPr txBox="1"/>
          <p:nvPr/>
        </p:nvSpPr>
        <p:spPr>
          <a:xfrm>
            <a:off x="4734526" y="2054405"/>
            <a:ext cx="4477299" cy="3206391"/>
          </a:xfrm>
          <a:prstGeom prst="rect">
            <a:avLst/>
          </a:prstGeom>
        </p:spPr>
        <p:txBody>
          <a:bodyPr wrap="square" lIns="0" tIns="0" rIns="0" bIns="0" rtlCol="0" anchor="t">
            <a:spAutoFit/>
          </a:bodyPr>
          <a:lstStyle/>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Cybercriminals can send emails or messages that appear genuine but actually contain harmful content. Be wary of any email or message that claims to be from an organisation or a friend that seems slightly off or doesn’t include a personal message. Encourage children to ask an adult before they open emails and messages.</a:t>
            </a:r>
          </a:p>
        </p:txBody>
      </p:sp>
    </p:spTree>
    <p:extLst>
      <p:ext uri="{BB962C8B-B14F-4D97-AF65-F5344CB8AC3E}">
        <p14:creationId xmlns:p14="http://schemas.microsoft.com/office/powerpoint/2010/main" val="3424194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sp>
        <p:nvSpPr>
          <p:cNvPr id="4" name="TextBox 4"/>
          <p:cNvSpPr txBox="1"/>
          <p:nvPr/>
        </p:nvSpPr>
        <p:spPr>
          <a:xfrm>
            <a:off x="76281" y="2968886"/>
            <a:ext cx="4114800" cy="1385829"/>
          </a:xfrm>
          <a:prstGeom prst="rect">
            <a:avLst/>
          </a:prstGeom>
        </p:spPr>
        <p:txBody>
          <a:bodyPr wrap="square"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600" normalizeH="0" baseline="0" noProof="0" dirty="0">
                <a:ln>
                  <a:noFill/>
                </a:ln>
                <a:solidFill>
                  <a:srgbClr val="FFFFFF"/>
                </a:solidFill>
                <a:effectLst/>
                <a:uLnTx/>
                <a:uFillTx/>
                <a:latin typeface="Glacial Indifference Bold"/>
                <a:ea typeface="+mn-ea"/>
                <a:cs typeface="+mn-cs"/>
              </a:rPr>
              <a:t>DAMAGING POSTS</a:t>
            </a:r>
          </a:p>
        </p:txBody>
      </p:sp>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171950" y="0"/>
            <a:ext cx="5602452" cy="7315837"/>
          </a:xfrm>
          <a:prstGeom prst="rect">
            <a:avLst/>
          </a:prstGeom>
        </p:spPr>
      </p:pic>
      <p:sp>
        <p:nvSpPr>
          <p:cNvPr id="21" name="TextBox 9">
            <a:extLst>
              <a:ext uri="{FF2B5EF4-FFF2-40B4-BE49-F238E27FC236}">
                <a16:creationId xmlns:a16="http://schemas.microsoft.com/office/drawing/2014/main" id="{9CFF0982-0286-C6D3-F70B-98077131B933}"/>
              </a:ext>
            </a:extLst>
          </p:cNvPr>
          <p:cNvSpPr txBox="1"/>
          <p:nvPr/>
        </p:nvSpPr>
        <p:spPr>
          <a:xfrm>
            <a:off x="4734526" y="1695332"/>
            <a:ext cx="4477299" cy="3924536"/>
          </a:xfrm>
          <a:prstGeom prst="rect">
            <a:avLst/>
          </a:prstGeom>
        </p:spPr>
        <p:txBody>
          <a:bodyPr wrap="square" lIns="0" tIns="0" rIns="0" bIns="0" rtlCol="0" anchor="t">
            <a:spAutoFit/>
          </a:bodyPr>
          <a:lstStyle/>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One social media post can have lifelong consequences, regardless of its intentions. Schools, universities, and employers all monitor social media, so an ill-thought-out post carries massive potential risk. Encourage children to be kind and caring on the internet, and stress that what they post can carry serious implications. If they’re unsure about whether to post something, then they probably shouldn’t.</a:t>
            </a:r>
          </a:p>
        </p:txBody>
      </p:sp>
    </p:spTree>
    <p:extLst>
      <p:ext uri="{BB962C8B-B14F-4D97-AF65-F5344CB8AC3E}">
        <p14:creationId xmlns:p14="http://schemas.microsoft.com/office/powerpoint/2010/main" val="3673676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sp>
        <p:nvSpPr>
          <p:cNvPr id="4" name="TextBox 4"/>
          <p:cNvSpPr txBox="1"/>
          <p:nvPr/>
        </p:nvSpPr>
        <p:spPr>
          <a:xfrm>
            <a:off x="76281" y="2968886"/>
            <a:ext cx="4114800" cy="1385829"/>
          </a:xfrm>
          <a:prstGeom prst="rect">
            <a:avLst/>
          </a:prstGeom>
        </p:spPr>
        <p:txBody>
          <a:bodyPr wrap="square"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normalizeH="0" baseline="0" noProof="0" dirty="0">
                <a:ln>
                  <a:noFill/>
                </a:ln>
                <a:solidFill>
                  <a:srgbClr val="FFFFFF"/>
                </a:solidFill>
                <a:effectLst/>
                <a:uLnTx/>
                <a:uFillTx/>
                <a:latin typeface="Glacial Indifference Bold"/>
                <a:ea typeface="+mn-ea"/>
                <a:cs typeface="+mn-cs"/>
              </a:rPr>
              <a:t>DOWNLOADING MALWARE</a:t>
            </a:r>
          </a:p>
        </p:txBody>
      </p:sp>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171950" y="0"/>
            <a:ext cx="5602452" cy="7315837"/>
          </a:xfrm>
          <a:prstGeom prst="rect">
            <a:avLst/>
          </a:prstGeom>
        </p:spPr>
      </p:pic>
      <p:sp>
        <p:nvSpPr>
          <p:cNvPr id="21" name="TextBox 9">
            <a:extLst>
              <a:ext uri="{FF2B5EF4-FFF2-40B4-BE49-F238E27FC236}">
                <a16:creationId xmlns:a16="http://schemas.microsoft.com/office/drawing/2014/main" id="{9CFF0982-0286-C6D3-F70B-98077131B933}"/>
              </a:ext>
            </a:extLst>
          </p:cNvPr>
          <p:cNvSpPr txBox="1"/>
          <p:nvPr/>
        </p:nvSpPr>
        <p:spPr>
          <a:xfrm>
            <a:off x="4734526" y="1156723"/>
            <a:ext cx="4477299" cy="5001754"/>
          </a:xfrm>
          <a:prstGeom prst="rect">
            <a:avLst/>
          </a:prstGeom>
        </p:spPr>
        <p:txBody>
          <a:bodyPr wrap="square" lIns="0" tIns="0" rIns="0" bIns="0" rtlCol="0" anchor="t">
            <a:spAutoFit/>
          </a:bodyPr>
          <a:lstStyle/>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Malware refers to harmful software that is often downloaded unknowingly. Malware can allow someone to access personal information or damage your device. It often masquerades as something else, a game, for example. It’s important for children to ask for permission before downloading anything to avoid downloading malware. Good cyber-security software and only downloading from reliable websites will also ensure internet safety.</a:t>
            </a:r>
          </a:p>
          <a:p>
            <a:pPr marL="0" marR="0" lvl="0" indent="0" algn="ctr" defTabSz="914400" rtl="0" eaLnBrk="1" fontAlgn="auto" latinLnBrk="0" hangingPunct="1">
              <a:lnSpc>
                <a:spcPts val="2817"/>
              </a:lnSpc>
              <a:spcBef>
                <a:spcPts val="0"/>
              </a:spcBef>
              <a:spcAft>
                <a:spcPts val="0"/>
              </a:spcAft>
              <a:buClrTx/>
              <a:buSzTx/>
              <a:buFontTx/>
              <a:buNone/>
              <a:tabLst/>
              <a:defRPr/>
            </a:pPr>
            <a:endParaRPr kumimoji="0" lang="en-GB" sz="2012" b="0" i="0" u="none" strike="noStrike" kern="1200" cap="none" spc="20" normalizeH="0" baseline="0" noProof="0" dirty="0">
              <a:ln>
                <a:noFill/>
              </a:ln>
              <a:solidFill>
                <a:srgbClr val="1C7E8F"/>
              </a:solidFill>
              <a:effectLst/>
              <a:uLnTx/>
              <a:uFillTx/>
              <a:latin typeface="Glacial Indifference"/>
              <a:ea typeface="+mn-ea"/>
              <a:cs typeface="+mn-cs"/>
            </a:endParaRPr>
          </a:p>
        </p:txBody>
      </p:sp>
    </p:spTree>
    <p:extLst>
      <p:ext uri="{BB962C8B-B14F-4D97-AF65-F5344CB8AC3E}">
        <p14:creationId xmlns:p14="http://schemas.microsoft.com/office/powerpoint/2010/main" val="1040996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8B56E5-5CA4-4F8D-8EF8-B4E25D2E705E}"/>
              </a:ext>
            </a:extLst>
          </p:cNvPr>
          <p:cNvPicPr>
            <a:picLocks/>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2713990" y="508000"/>
            <a:ext cx="975360" cy="408100"/>
          </a:xfrm>
          <a:prstGeom prst="rect">
            <a:avLst/>
          </a:prstGeom>
        </p:spPr>
      </p:pic>
      <p:pic>
        <p:nvPicPr>
          <p:cNvPr id="5" name="Picture 4">
            <a:extLst>
              <a:ext uri="{FF2B5EF4-FFF2-40B4-BE49-F238E27FC236}">
                <a16:creationId xmlns:a16="http://schemas.microsoft.com/office/drawing/2014/main" id="{ECE4C2E1-E915-274C-B5BC-3211B7BDDB62}"/>
              </a:ext>
            </a:extLst>
          </p:cNvPr>
          <p:cNvPicPr>
            <a:picLocks/>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508000" y="2682240"/>
            <a:ext cx="1950720" cy="1950720"/>
          </a:xfrm>
          <a:prstGeom prst="rect">
            <a:avLst/>
          </a:prstGeom>
        </p:spPr>
      </p:pic>
      <p:sp>
        <p:nvSpPr>
          <p:cNvPr id="6" name="Rectangle 5">
            <a:extLst>
              <a:ext uri="{FF2B5EF4-FFF2-40B4-BE49-F238E27FC236}">
                <a16:creationId xmlns:a16="http://schemas.microsoft.com/office/drawing/2014/main" id="{A2E6ACB8-D76B-59D5-5F01-FE3B49849245}"/>
              </a:ext>
            </a:extLst>
          </p:cNvPr>
          <p:cNvSpPr/>
          <p:nvPr>
            <p:custDataLst>
              <p:tags r:id="rId4"/>
            </p:custDataLst>
          </p:nvPr>
        </p:nvSpPr>
        <p:spPr>
          <a:xfrm>
            <a:off x="2712720" y="2743200"/>
            <a:ext cx="6532880" cy="1828800"/>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a:solidFill>
                  <a:srgbClr val="5B5B5B"/>
                </a:solidFill>
              </a:rPr>
              <a:t>What apps/games/websites do you think your children access?</a:t>
            </a:r>
          </a:p>
        </p:txBody>
      </p:sp>
      <p:sp>
        <p:nvSpPr>
          <p:cNvPr id="7" name="Rectangle 6">
            <a:extLst>
              <a:ext uri="{FF2B5EF4-FFF2-40B4-BE49-F238E27FC236}">
                <a16:creationId xmlns:a16="http://schemas.microsoft.com/office/drawing/2014/main" id="{BFDB9DE0-3676-5E10-E684-B21B3371B627}"/>
              </a:ext>
            </a:extLst>
          </p:cNvPr>
          <p:cNvSpPr/>
          <p:nvPr>
            <p:custDataLst>
              <p:tags r:id="rId5"/>
            </p:custDataLst>
          </p:nvPr>
        </p:nvSpPr>
        <p:spPr>
          <a:xfrm>
            <a:off x="2712720" y="6553200"/>
            <a:ext cx="6786880" cy="40810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3397137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sp>
        <p:nvSpPr>
          <p:cNvPr id="3" name="TextBox 3"/>
          <p:cNvSpPr txBox="1"/>
          <p:nvPr/>
        </p:nvSpPr>
        <p:spPr>
          <a:xfrm>
            <a:off x="466617" y="994336"/>
            <a:ext cx="8860858" cy="1385829"/>
          </a:xfrm>
          <a:prstGeom prst="rect">
            <a:avLst/>
          </a:prstGeom>
        </p:spPr>
        <p:txBody>
          <a:bodyPr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1247" normalizeH="0" baseline="0" noProof="0" dirty="0">
                <a:ln>
                  <a:noFill/>
                </a:ln>
                <a:solidFill>
                  <a:srgbClr val="FFFFFF"/>
                </a:solidFill>
                <a:effectLst/>
                <a:uLnTx/>
                <a:uFillTx/>
                <a:latin typeface="Glacial Indifference Bold"/>
                <a:ea typeface="+mn-ea"/>
                <a:cs typeface="+mn-cs"/>
              </a:rPr>
              <a:t>WHAT ARE CHILDREN ACCESSING ONLINE?</a:t>
            </a:r>
          </a:p>
        </p:txBody>
      </p:sp>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3424493"/>
            <a:ext cx="9791164" cy="3904901"/>
          </a:xfrm>
          <a:prstGeom prst="rect">
            <a:avLst/>
          </a:prstGeom>
        </p:spPr>
      </p:pic>
      <p:sp>
        <p:nvSpPr>
          <p:cNvPr id="9" name="TextBox 9"/>
          <p:cNvSpPr txBox="1"/>
          <p:nvPr/>
        </p:nvSpPr>
        <p:spPr>
          <a:xfrm>
            <a:off x="448224" y="4578568"/>
            <a:ext cx="8905875" cy="1051955"/>
          </a:xfrm>
          <a:prstGeom prst="rect">
            <a:avLst/>
          </a:prstGeom>
        </p:spPr>
        <p:txBody>
          <a:bodyPr lIns="0" tIns="0" rIns="0" bIns="0" rtlCol="0" anchor="t">
            <a:spAutoFit/>
          </a:bodyPr>
          <a:lstStyle/>
          <a:p>
            <a:pPr algn="ctr">
              <a:lnSpc>
                <a:spcPts val="2817"/>
              </a:lnSpc>
            </a:pPr>
            <a:r>
              <a:rPr lang="en-GB" sz="2012" spc="20" dirty="0">
                <a:solidFill>
                  <a:srgbClr val="1C7E8F"/>
                </a:solidFill>
                <a:latin typeface="Glacial Indifference"/>
              </a:rPr>
              <a:t>Module 2</a:t>
            </a:r>
          </a:p>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hlinkClick r:id="rId6"/>
              </a:rPr>
              <a:t>https://nationalonlinesafety.com/hub/view/course/os-for-parents-carers-of-children-aged-7-11</a:t>
            </a:r>
            <a:endParaRPr kumimoji="0" lang="en-GB" sz="2012" b="0" i="0" u="none" strike="noStrike" kern="1200" cap="none" spc="20" normalizeH="0" baseline="0" noProof="0" dirty="0">
              <a:ln>
                <a:noFill/>
              </a:ln>
              <a:solidFill>
                <a:srgbClr val="1C7E8F"/>
              </a:solidFill>
              <a:effectLst/>
              <a:uLnTx/>
              <a:uFillTx/>
              <a:latin typeface="Glacial Indifference"/>
              <a:ea typeface="+mn-ea"/>
              <a:cs typeface="+mn-cs"/>
            </a:endParaRPr>
          </a:p>
        </p:txBody>
      </p:sp>
    </p:spTree>
    <p:extLst>
      <p:ext uri="{BB962C8B-B14F-4D97-AF65-F5344CB8AC3E}">
        <p14:creationId xmlns:p14="http://schemas.microsoft.com/office/powerpoint/2010/main" val="3620632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sp>
        <p:nvSpPr>
          <p:cNvPr id="7" name="TextBox 7"/>
          <p:cNvSpPr txBox="1"/>
          <p:nvPr/>
        </p:nvSpPr>
        <p:spPr>
          <a:xfrm>
            <a:off x="638176" y="2605613"/>
            <a:ext cx="8860858" cy="1385829"/>
          </a:xfrm>
          <a:prstGeom prst="rect">
            <a:avLst/>
          </a:prstGeom>
        </p:spPr>
        <p:txBody>
          <a:bodyPr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lang="en-US" sz="4025" spc="1247" dirty="0">
                <a:solidFill>
                  <a:srgbClr val="FFFFFF"/>
                </a:solidFill>
                <a:latin typeface="Glacial Indifference Bold"/>
              </a:rPr>
              <a:t>TOP TIPS FOR KEEPING CHILDREN SAFE </a:t>
            </a:r>
            <a:endParaRPr kumimoji="0" lang="en-US" sz="4025" b="0" i="0" u="none" strike="noStrike" kern="1200" cap="none" spc="1247" normalizeH="0" baseline="0" noProof="0" dirty="0">
              <a:ln>
                <a:noFill/>
              </a:ln>
              <a:solidFill>
                <a:srgbClr val="FFFFFF"/>
              </a:solidFill>
              <a:effectLst/>
              <a:uLnTx/>
              <a:uFillTx/>
              <a:latin typeface="Glacial Indifference Bold"/>
              <a:ea typeface="+mn-ea"/>
              <a:cs typeface="+mn-cs"/>
            </a:endParaRPr>
          </a:p>
        </p:txBody>
      </p:sp>
    </p:spTree>
    <p:extLst>
      <p:ext uri="{BB962C8B-B14F-4D97-AF65-F5344CB8AC3E}">
        <p14:creationId xmlns:p14="http://schemas.microsoft.com/office/powerpoint/2010/main" val="2256601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sp>
        <p:nvSpPr>
          <p:cNvPr id="7" name="TextBox 7"/>
          <p:cNvSpPr txBox="1"/>
          <p:nvPr/>
        </p:nvSpPr>
        <p:spPr>
          <a:xfrm>
            <a:off x="4343400" y="483464"/>
            <a:ext cx="5219700" cy="2822119"/>
          </a:xfrm>
          <a:prstGeom prst="rect">
            <a:avLst/>
          </a:prstGeom>
        </p:spPr>
        <p:txBody>
          <a:bodyPr wrap="square" lIns="0" tIns="0" rIns="0" bIns="0" rtlCol="0" anchor="t">
            <a:spAutoFit/>
          </a:bodyPr>
          <a:lstStyle/>
          <a:p>
            <a:pPr marL="0" marR="0" lvl="0" indent="0" algn="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600" normalizeH="0" baseline="0" noProof="0" dirty="0">
                <a:ln>
                  <a:noFill/>
                </a:ln>
                <a:solidFill>
                  <a:srgbClr val="FFFFFF"/>
                </a:solidFill>
                <a:effectLst/>
                <a:uLnTx/>
                <a:uFillTx/>
                <a:latin typeface="Glacial Indifference Bold"/>
                <a:ea typeface="+mn-ea"/>
                <a:cs typeface="+mn-cs"/>
              </a:rPr>
              <a:t>HAVE REGULAR CONVERSATIONS ABOUT LIFE ONLINE</a:t>
            </a: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4228930" cy="7371618"/>
          </a:xfrm>
          <a:prstGeom prst="rect">
            <a:avLst/>
          </a:prstGeom>
        </p:spPr>
      </p:pic>
      <p:sp>
        <p:nvSpPr>
          <p:cNvPr id="9" name="TextBox 9"/>
          <p:cNvSpPr txBox="1"/>
          <p:nvPr/>
        </p:nvSpPr>
        <p:spPr>
          <a:xfrm>
            <a:off x="609600" y="3200400"/>
            <a:ext cx="3181350" cy="3924536"/>
          </a:xfrm>
          <a:prstGeom prst="rect">
            <a:avLst/>
          </a:prstGeom>
        </p:spPr>
        <p:txBody>
          <a:bodyPr lIns="0" tIns="0" rIns="0" bIns="0" rtlCol="0" anchor="t">
            <a:spAutoFit/>
          </a:bodyPr>
          <a:lstStyle/>
          <a:p>
            <a:pPr marL="0" marR="0" lvl="0" indent="0" algn="l"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Talk openly and frequently about what you are doing online and encourage your child to do the same. </a:t>
            </a:r>
          </a:p>
          <a:p>
            <a:pPr marL="0" marR="0" lvl="0" indent="0" algn="l"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Talk about the positive experiences you can have online, share what you have done when you have come across content you did not want to, and how you dealt with the situation.</a:t>
            </a:r>
            <a:endParaRPr kumimoji="0" lang="en-US" sz="2012" b="0" i="0" u="none" strike="noStrike" kern="1200" cap="none" spc="20" normalizeH="0" baseline="0" noProof="0" dirty="0">
              <a:ln>
                <a:noFill/>
              </a:ln>
              <a:solidFill>
                <a:srgbClr val="1C7E8F"/>
              </a:solidFill>
              <a:effectLst/>
              <a:uLnTx/>
              <a:uFillTx/>
              <a:latin typeface="Glacial Indifference"/>
              <a:ea typeface="+mn-ea"/>
              <a:cs typeface="+mn-cs"/>
            </a:endParaRPr>
          </a:p>
        </p:txBody>
      </p:sp>
    </p:spTree>
    <p:extLst>
      <p:ext uri="{BB962C8B-B14F-4D97-AF65-F5344CB8AC3E}">
        <p14:creationId xmlns:p14="http://schemas.microsoft.com/office/powerpoint/2010/main" val="901477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295088" y="736972"/>
            <a:ext cx="8782050" cy="688340"/>
          </a:xfrm>
          <a:prstGeom prst="rect">
            <a:avLst/>
          </a:prstGeom>
        </p:spPr>
        <p:txBody>
          <a:bodyPr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1247" normalizeH="0" baseline="0" noProof="0" dirty="0">
                <a:ln>
                  <a:noFill/>
                </a:ln>
                <a:solidFill>
                  <a:srgbClr val="1C7E8F"/>
                </a:solidFill>
                <a:effectLst/>
                <a:uLnTx/>
                <a:uFillTx/>
                <a:latin typeface="Glacial Indifference Bold"/>
                <a:ea typeface="+mn-ea"/>
                <a:cs typeface="+mn-cs"/>
              </a:rPr>
              <a:t>LEGO BUILD AND TALK</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pic>
        <p:nvPicPr>
          <p:cNvPr id="11" name="Picture 10">
            <a:extLst>
              <a:ext uri="{FF2B5EF4-FFF2-40B4-BE49-F238E27FC236}">
                <a16:creationId xmlns:a16="http://schemas.microsoft.com/office/drawing/2014/main" id="{4FCAAB9D-5FE3-C42A-CD95-9BDE324F1C80}"/>
              </a:ext>
            </a:extLst>
          </p:cNvPr>
          <p:cNvPicPr>
            <a:picLocks noChangeAspect="1"/>
          </p:cNvPicPr>
          <p:nvPr/>
        </p:nvPicPr>
        <p:blipFill rotWithShape="1">
          <a:blip r:embed="rId6"/>
          <a:srcRect t="22905" r="1563" b="8333"/>
          <a:stretch/>
        </p:blipFill>
        <p:spPr>
          <a:xfrm>
            <a:off x="0" y="2895600"/>
            <a:ext cx="9748224" cy="3830297"/>
          </a:xfrm>
          <a:prstGeom prst="rect">
            <a:avLst/>
          </a:prstGeom>
        </p:spPr>
      </p:pic>
    </p:spTree>
    <p:extLst>
      <p:ext uri="{BB962C8B-B14F-4D97-AF65-F5344CB8AC3E}">
        <p14:creationId xmlns:p14="http://schemas.microsoft.com/office/powerpoint/2010/main" val="2728538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sp>
        <p:nvSpPr>
          <p:cNvPr id="7" name="TextBox 7"/>
          <p:cNvSpPr txBox="1"/>
          <p:nvPr/>
        </p:nvSpPr>
        <p:spPr>
          <a:xfrm>
            <a:off x="4838919" y="413230"/>
            <a:ext cx="4514850" cy="3540265"/>
          </a:xfrm>
          <a:prstGeom prst="rect">
            <a:avLst/>
          </a:prstGeom>
        </p:spPr>
        <p:txBody>
          <a:bodyPr lIns="0" tIns="0" rIns="0" bIns="0" rtlCol="0" anchor="t">
            <a:spAutoFit/>
          </a:bodyPr>
          <a:lstStyle/>
          <a:p>
            <a:pPr marL="0" marR="0" lvl="0" indent="0" algn="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1247" normalizeH="0" baseline="0" noProof="0" dirty="0">
                <a:ln>
                  <a:noFill/>
                </a:ln>
                <a:solidFill>
                  <a:srgbClr val="FFFFFF"/>
                </a:solidFill>
                <a:effectLst/>
                <a:uLnTx/>
                <a:uFillTx/>
                <a:latin typeface="Glacial Indifference Bold"/>
                <a:ea typeface="+mn-ea"/>
                <a:cs typeface="+mn-cs"/>
              </a:rPr>
              <a:t>ENJOY AND EXPLORE THE ONLINE WORLD TOGETHER</a:t>
            </a: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4228930" cy="7371618"/>
          </a:xfrm>
          <a:prstGeom prst="rect">
            <a:avLst/>
          </a:prstGeom>
        </p:spPr>
      </p:pic>
      <p:sp>
        <p:nvSpPr>
          <p:cNvPr id="9" name="TextBox 9"/>
          <p:cNvSpPr txBox="1"/>
          <p:nvPr/>
        </p:nvSpPr>
        <p:spPr>
          <a:xfrm>
            <a:off x="609600" y="3727809"/>
            <a:ext cx="3181350" cy="3206391"/>
          </a:xfrm>
          <a:prstGeom prst="rect">
            <a:avLst/>
          </a:prstGeom>
        </p:spPr>
        <p:txBody>
          <a:bodyPr lIns="0" tIns="0" rIns="0" bIns="0" rtlCol="0" anchor="t">
            <a:spAutoFit/>
          </a:bodyPr>
          <a:lstStyle/>
          <a:p>
            <a:pPr marL="0" marR="0" lvl="0" indent="0" algn="l"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Play games, watch videos, and express an interest in your child’s online life. Celebrate all the opportunities that technology has to offer, and show them what a great space the internet can be when used responsibly.</a:t>
            </a:r>
          </a:p>
        </p:txBody>
      </p:sp>
    </p:spTree>
    <p:extLst>
      <p:ext uri="{BB962C8B-B14F-4D97-AF65-F5344CB8AC3E}">
        <p14:creationId xmlns:p14="http://schemas.microsoft.com/office/powerpoint/2010/main" val="1021414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sp>
        <p:nvSpPr>
          <p:cNvPr id="7" name="TextBox 7"/>
          <p:cNvSpPr txBox="1"/>
          <p:nvPr/>
        </p:nvSpPr>
        <p:spPr>
          <a:xfrm>
            <a:off x="638176" y="2908698"/>
            <a:ext cx="8860858" cy="688340"/>
          </a:xfrm>
          <a:prstGeom prst="rect">
            <a:avLst/>
          </a:prstGeom>
        </p:spPr>
        <p:txBody>
          <a:bodyPr lIns="0" tIns="0" rIns="0" bIns="0" rtlCol="0" anchor="t">
            <a:spAutoFit/>
          </a:bodyPr>
          <a:lstStyle/>
          <a:p>
            <a:pPr algn="ctr">
              <a:lnSpc>
                <a:spcPts val="5634"/>
              </a:lnSpc>
            </a:pPr>
            <a:r>
              <a:rPr lang="en-US" sz="4025" spc="1247" dirty="0">
                <a:solidFill>
                  <a:srgbClr val="FFFFFF"/>
                </a:solidFill>
                <a:latin typeface="Glacial Indifference Bold"/>
              </a:rPr>
              <a:t>ONLINE SAFETY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EB58FB-D863-3380-5585-860B2B537C64}"/>
              </a:ext>
            </a:extLst>
          </p:cNvPr>
          <p:cNvPicPr>
            <a:picLocks noChangeAspect="1"/>
          </p:cNvPicPr>
          <p:nvPr/>
        </p:nvPicPr>
        <p:blipFill rotWithShape="1">
          <a:blip r:embed="rId2"/>
          <a:srcRect l="22121" t="18888" r="21649" b="6946"/>
          <a:stretch/>
        </p:blipFill>
        <p:spPr>
          <a:xfrm>
            <a:off x="-1534" y="38100"/>
            <a:ext cx="9756669" cy="7239000"/>
          </a:xfrm>
          <a:prstGeom prst="rect">
            <a:avLst/>
          </a:prstGeom>
        </p:spPr>
      </p:pic>
    </p:spTree>
    <p:extLst>
      <p:ext uri="{BB962C8B-B14F-4D97-AF65-F5344CB8AC3E}">
        <p14:creationId xmlns:p14="http://schemas.microsoft.com/office/powerpoint/2010/main" val="1178963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sp>
        <p:nvSpPr>
          <p:cNvPr id="7" name="TextBox 7"/>
          <p:cNvSpPr txBox="1"/>
          <p:nvPr/>
        </p:nvSpPr>
        <p:spPr>
          <a:xfrm>
            <a:off x="4705180" y="413230"/>
            <a:ext cx="4648589" cy="4258410"/>
          </a:xfrm>
          <a:prstGeom prst="rect">
            <a:avLst/>
          </a:prstGeom>
        </p:spPr>
        <p:txBody>
          <a:bodyPr wrap="square" lIns="0" tIns="0" rIns="0" bIns="0" rtlCol="0" anchor="t">
            <a:spAutoFit/>
          </a:bodyPr>
          <a:lstStyle/>
          <a:p>
            <a:pPr marL="0" marR="0" lvl="0" indent="0" algn="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600" normalizeH="0" baseline="0" noProof="0" dirty="0">
                <a:ln>
                  <a:noFill/>
                </a:ln>
                <a:solidFill>
                  <a:srgbClr val="FFFFFF"/>
                </a:solidFill>
                <a:effectLst/>
                <a:uLnTx/>
                <a:uFillTx/>
                <a:latin typeface="Glacial Indifference Bold"/>
                <a:ea typeface="+mn-ea"/>
                <a:cs typeface="+mn-cs"/>
              </a:rPr>
              <a:t>WORK AS A FAMILY TO AGREE EXPECTATIONS FOR GOING ONLINE</a:t>
            </a: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4228930" cy="7371618"/>
          </a:xfrm>
          <a:prstGeom prst="rect">
            <a:avLst/>
          </a:prstGeom>
        </p:spPr>
      </p:pic>
      <p:sp>
        <p:nvSpPr>
          <p:cNvPr id="9" name="TextBox 9"/>
          <p:cNvSpPr txBox="1"/>
          <p:nvPr/>
        </p:nvSpPr>
        <p:spPr>
          <a:xfrm>
            <a:off x="557419" y="2443919"/>
            <a:ext cx="3181350" cy="4642681"/>
          </a:xfrm>
          <a:prstGeom prst="rect">
            <a:avLst/>
          </a:prstGeom>
        </p:spPr>
        <p:txBody>
          <a:bodyPr lIns="0" tIns="0" rIns="0" bIns="0" rtlCol="0" anchor="t">
            <a:spAutoFit/>
          </a:bodyPr>
          <a:lstStyle/>
          <a:p>
            <a:pPr marL="0" marR="0" lvl="0" indent="0" algn="l"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Talk to your family about the role technology plays in your lives. Establish rules and expectations that encourage meaningful use of technology, in the same way you set boundaries in other areas of your children’s lives. It’s important to review these regularly and adapt them for each member of your family.</a:t>
            </a:r>
          </a:p>
        </p:txBody>
      </p:sp>
    </p:spTree>
    <p:extLst>
      <p:ext uri="{BB962C8B-B14F-4D97-AF65-F5344CB8AC3E}">
        <p14:creationId xmlns:p14="http://schemas.microsoft.com/office/powerpoint/2010/main" val="3736324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75D830-387F-5C24-41F5-0763600178F1}"/>
              </a:ext>
            </a:extLst>
          </p:cNvPr>
          <p:cNvPicPr>
            <a:picLocks noChangeAspect="1"/>
          </p:cNvPicPr>
          <p:nvPr/>
        </p:nvPicPr>
        <p:blipFill rotWithShape="1">
          <a:blip r:embed="rId2"/>
          <a:srcRect l="2656" r="2656"/>
          <a:stretch/>
        </p:blipFill>
        <p:spPr>
          <a:xfrm>
            <a:off x="0" y="0"/>
            <a:ext cx="9753600" cy="7315200"/>
          </a:xfrm>
          <a:prstGeom prst="rect">
            <a:avLst/>
          </a:prstGeom>
        </p:spPr>
      </p:pic>
    </p:spTree>
    <p:extLst>
      <p:ext uri="{BB962C8B-B14F-4D97-AF65-F5344CB8AC3E}">
        <p14:creationId xmlns:p14="http://schemas.microsoft.com/office/powerpoint/2010/main" val="1828648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1C6751-5A0D-6577-B682-893FB45DD864}"/>
              </a:ext>
            </a:extLst>
          </p:cNvPr>
          <p:cNvPicPr>
            <a:picLocks noChangeAspect="1"/>
          </p:cNvPicPr>
          <p:nvPr/>
        </p:nvPicPr>
        <p:blipFill rotWithShape="1">
          <a:blip r:embed="rId2"/>
          <a:srcRect l="2941" r="2941"/>
          <a:stretch/>
        </p:blipFill>
        <p:spPr>
          <a:xfrm>
            <a:off x="0" y="4255"/>
            <a:ext cx="9753600" cy="7306690"/>
          </a:xfrm>
          <a:prstGeom prst="rect">
            <a:avLst/>
          </a:prstGeom>
        </p:spPr>
      </p:pic>
    </p:spTree>
    <p:extLst>
      <p:ext uri="{BB962C8B-B14F-4D97-AF65-F5344CB8AC3E}">
        <p14:creationId xmlns:p14="http://schemas.microsoft.com/office/powerpoint/2010/main" val="2196338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sp>
        <p:nvSpPr>
          <p:cNvPr id="7" name="TextBox 7"/>
          <p:cNvSpPr txBox="1"/>
          <p:nvPr/>
        </p:nvSpPr>
        <p:spPr>
          <a:xfrm>
            <a:off x="4838919" y="413230"/>
            <a:ext cx="4514850" cy="4976555"/>
          </a:xfrm>
          <a:prstGeom prst="rect">
            <a:avLst/>
          </a:prstGeom>
        </p:spPr>
        <p:txBody>
          <a:bodyPr lIns="0" tIns="0" rIns="0" bIns="0" rtlCol="0" anchor="t">
            <a:spAutoFit/>
          </a:bodyPr>
          <a:lstStyle/>
          <a:p>
            <a:pPr marL="0" marR="0" lvl="0" indent="0" algn="r" defTabSz="914400" rtl="0" eaLnBrk="1" fontAlgn="auto" latinLnBrk="0" hangingPunct="1">
              <a:lnSpc>
                <a:spcPts val="5634"/>
              </a:lnSpc>
              <a:spcBef>
                <a:spcPts val="0"/>
              </a:spcBef>
              <a:spcAft>
                <a:spcPts val="0"/>
              </a:spcAft>
              <a:buClrTx/>
              <a:buSzTx/>
              <a:buFontTx/>
              <a:buNone/>
              <a:tabLst/>
              <a:defRPr/>
            </a:pPr>
            <a:r>
              <a:rPr lang="en-US" sz="4025" spc="1247" dirty="0">
                <a:solidFill>
                  <a:srgbClr val="FFFFFF"/>
                </a:solidFill>
                <a:latin typeface="Glacial Indifference Bold"/>
              </a:rPr>
              <a:t>LEARN ABOUT THE APPS, GAMES AND WEBSITES YOUR CHILD IS USING</a:t>
            </a:r>
            <a:endParaRPr kumimoji="0" lang="en-US" sz="4025" b="0" i="0" u="none" strike="noStrike" kern="1200" cap="none" spc="1247" normalizeH="0" baseline="0" noProof="0" dirty="0">
              <a:ln>
                <a:noFill/>
              </a:ln>
              <a:solidFill>
                <a:srgbClr val="FFFFFF"/>
              </a:solidFill>
              <a:effectLst/>
              <a:uLnTx/>
              <a:uFillTx/>
              <a:latin typeface="Glacial Indifference Bold"/>
              <a:ea typeface="+mn-ea"/>
              <a:cs typeface="+mn-cs"/>
            </a:endParaRP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4228930" cy="7371618"/>
          </a:xfrm>
          <a:prstGeom prst="rect">
            <a:avLst/>
          </a:prstGeom>
        </p:spPr>
      </p:pic>
      <p:sp>
        <p:nvSpPr>
          <p:cNvPr id="9" name="TextBox 9"/>
          <p:cNvSpPr txBox="1"/>
          <p:nvPr/>
        </p:nvSpPr>
        <p:spPr>
          <a:xfrm>
            <a:off x="609600" y="2819400"/>
            <a:ext cx="3181350" cy="4283609"/>
          </a:xfrm>
          <a:prstGeom prst="rect">
            <a:avLst/>
          </a:prstGeom>
        </p:spPr>
        <p:txBody>
          <a:bodyPr lIns="0" tIns="0" rIns="0" bIns="0" rtlCol="0" anchor="t">
            <a:spAutoFit/>
          </a:bodyPr>
          <a:lstStyle/>
          <a:p>
            <a:pPr marL="0" marR="0" lvl="0" indent="0" algn="l"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There are lots of tools and guides to support you with keeping your child safe on whatever apps, games and websites they are using. Research age ratings, privacy settings, and safety features (like the block and report button) so that you are best placed to help your child should anything go wrong.</a:t>
            </a:r>
          </a:p>
        </p:txBody>
      </p:sp>
    </p:spTree>
    <p:extLst>
      <p:ext uri="{BB962C8B-B14F-4D97-AF65-F5344CB8AC3E}">
        <p14:creationId xmlns:p14="http://schemas.microsoft.com/office/powerpoint/2010/main" val="3717300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7" name="Picture 6" descr="Text&#10;&#10;Description automatically generated">
            <a:extLst>
              <a:ext uri="{FF2B5EF4-FFF2-40B4-BE49-F238E27FC236}">
                <a16:creationId xmlns:a16="http://schemas.microsoft.com/office/drawing/2014/main" id="{97E1D83B-1810-4DA3-362B-2EA75727A8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90454" y="0"/>
            <a:ext cx="5172691" cy="7315200"/>
          </a:xfrm>
          <a:prstGeom prst="rect">
            <a:avLst/>
          </a:prstGeom>
        </p:spPr>
      </p:pic>
    </p:spTree>
    <p:extLst>
      <p:ext uri="{BB962C8B-B14F-4D97-AF65-F5344CB8AC3E}">
        <p14:creationId xmlns:p14="http://schemas.microsoft.com/office/powerpoint/2010/main" val="3130975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sp>
        <p:nvSpPr>
          <p:cNvPr id="7" name="TextBox 7"/>
          <p:cNvSpPr txBox="1"/>
          <p:nvPr/>
        </p:nvSpPr>
        <p:spPr>
          <a:xfrm>
            <a:off x="4838919" y="413230"/>
            <a:ext cx="4514850" cy="4258410"/>
          </a:xfrm>
          <a:prstGeom prst="rect">
            <a:avLst/>
          </a:prstGeom>
        </p:spPr>
        <p:txBody>
          <a:bodyPr lIns="0" tIns="0" rIns="0" bIns="0" rtlCol="0" anchor="t">
            <a:spAutoFit/>
          </a:bodyPr>
          <a:lstStyle/>
          <a:p>
            <a:pPr marL="0" marR="0" lvl="0" indent="0" algn="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1247" normalizeH="0" baseline="0" noProof="0" dirty="0">
                <a:ln>
                  <a:noFill/>
                </a:ln>
                <a:solidFill>
                  <a:srgbClr val="FFFFFF"/>
                </a:solidFill>
                <a:effectLst/>
                <a:uLnTx/>
                <a:uFillTx/>
                <a:latin typeface="Glacial Indifference Bold"/>
                <a:ea typeface="+mn-ea"/>
                <a:cs typeface="+mn-cs"/>
              </a:rPr>
              <a:t>SUPPORT AND REASSURE YOUR CHILD IF THINGS GO WRONG</a:t>
            </a:r>
          </a:p>
        </p:txBody>
      </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0"/>
            <a:ext cx="4228930" cy="7371618"/>
          </a:xfrm>
          <a:prstGeom prst="rect">
            <a:avLst/>
          </a:prstGeom>
        </p:spPr>
      </p:pic>
      <p:sp>
        <p:nvSpPr>
          <p:cNvPr id="9" name="TextBox 9"/>
          <p:cNvSpPr txBox="1"/>
          <p:nvPr/>
        </p:nvSpPr>
        <p:spPr>
          <a:xfrm>
            <a:off x="609600" y="3009664"/>
            <a:ext cx="3181350" cy="3924536"/>
          </a:xfrm>
          <a:prstGeom prst="rect">
            <a:avLst/>
          </a:prstGeom>
        </p:spPr>
        <p:txBody>
          <a:bodyPr lIns="0" tIns="0" rIns="0" bIns="0" rtlCol="0" anchor="t">
            <a:spAutoFit/>
          </a:bodyPr>
          <a:lstStyle/>
          <a:p>
            <a:pPr marL="0" marR="0" lvl="0" indent="0" algn="l"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Remind your child they can talk to you about anything. If something goes wrong, listen and respond with reassurance and kindness and stay calm. Work with your child to find solutions to the problem, perhaps by using the block and report tools or seeking advice from your child’s school.</a:t>
            </a:r>
          </a:p>
        </p:txBody>
      </p:sp>
    </p:spTree>
    <p:extLst>
      <p:ext uri="{BB962C8B-B14F-4D97-AF65-F5344CB8AC3E}">
        <p14:creationId xmlns:p14="http://schemas.microsoft.com/office/powerpoint/2010/main" val="1034316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sp>
        <p:nvSpPr>
          <p:cNvPr id="3" name="TextBox 3"/>
          <p:cNvSpPr txBox="1"/>
          <p:nvPr/>
        </p:nvSpPr>
        <p:spPr>
          <a:xfrm>
            <a:off x="466617" y="994336"/>
            <a:ext cx="8860858" cy="667683"/>
          </a:xfrm>
          <a:prstGeom prst="rect">
            <a:avLst/>
          </a:prstGeom>
        </p:spPr>
        <p:txBody>
          <a:bodyPr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1247" normalizeH="0" baseline="0" noProof="0" dirty="0">
                <a:ln>
                  <a:noFill/>
                </a:ln>
                <a:solidFill>
                  <a:srgbClr val="FFFFFF"/>
                </a:solidFill>
                <a:effectLst/>
                <a:uLnTx/>
                <a:uFillTx/>
                <a:latin typeface="Glacial Indifference Bold"/>
                <a:ea typeface="+mn-ea"/>
                <a:cs typeface="+mn-cs"/>
              </a:rPr>
              <a:t>GOOGLE FAMILY LINK</a:t>
            </a:r>
          </a:p>
        </p:txBody>
      </p:sp>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790663"/>
            <a:ext cx="9791164" cy="4538731"/>
          </a:xfrm>
          <a:prstGeom prst="rect">
            <a:avLst/>
          </a:prstGeom>
        </p:spPr>
      </p:pic>
      <p:sp>
        <p:nvSpPr>
          <p:cNvPr id="9" name="TextBox 9"/>
          <p:cNvSpPr txBox="1"/>
          <p:nvPr/>
        </p:nvSpPr>
        <p:spPr>
          <a:xfrm>
            <a:off x="421600" y="3277296"/>
            <a:ext cx="8905875" cy="3565463"/>
          </a:xfrm>
          <a:prstGeom prst="rect">
            <a:avLst/>
          </a:prstGeom>
        </p:spPr>
        <p:txBody>
          <a:bodyPr lIns="0" tIns="0" rIns="0" bIns="0" rtlCol="0" anchor="t">
            <a:spAutoFit/>
          </a:bodyPr>
          <a:lstStyle/>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With Family Link, you decide what’s best for your family. Easy to use tools allow you to understand how your child is spending time on their device, share location, manage privacy settings, and more.</a:t>
            </a:r>
          </a:p>
          <a:p>
            <a:pPr marL="0" marR="0" lvl="0" indent="0" algn="ctr" defTabSz="914400" rtl="0" eaLnBrk="1" fontAlgn="auto" latinLnBrk="0" hangingPunct="1">
              <a:lnSpc>
                <a:spcPts val="2817"/>
              </a:lnSpc>
              <a:spcBef>
                <a:spcPts val="0"/>
              </a:spcBef>
              <a:spcAft>
                <a:spcPts val="0"/>
              </a:spcAft>
              <a:buClrTx/>
              <a:buSzTx/>
              <a:buFontTx/>
              <a:buNone/>
              <a:tabLst/>
              <a:defRPr/>
            </a:pPr>
            <a:endParaRPr lang="en-GB" sz="2012" spc="20" dirty="0">
              <a:solidFill>
                <a:srgbClr val="1C7E8F"/>
              </a:solidFill>
              <a:latin typeface="Glacial Indifference"/>
            </a:endParaRPr>
          </a:p>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Set screen time limits</a:t>
            </a:r>
          </a:p>
          <a:p>
            <a:pPr marL="0" marR="0" lvl="0" indent="0" algn="ctr" defTabSz="914400" rtl="0" eaLnBrk="1" fontAlgn="auto" latinLnBrk="0" hangingPunct="1">
              <a:lnSpc>
                <a:spcPts val="2817"/>
              </a:lnSpc>
              <a:spcBef>
                <a:spcPts val="0"/>
              </a:spcBef>
              <a:spcAft>
                <a:spcPts val="0"/>
              </a:spcAft>
              <a:buClrTx/>
              <a:buSzTx/>
              <a:buFontTx/>
              <a:buNone/>
              <a:tabLst/>
              <a:defRPr/>
            </a:pPr>
            <a:r>
              <a:rPr lang="en-GB" sz="2012" spc="20" dirty="0">
                <a:solidFill>
                  <a:srgbClr val="1C7E8F"/>
                </a:solidFill>
                <a:latin typeface="Glacial Indifference"/>
              </a:rPr>
              <a:t>Approve or block apps your child wants to download</a:t>
            </a:r>
          </a:p>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Protect their privacy – manage permissions on apps and websites</a:t>
            </a:r>
          </a:p>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Secure their account – change passwords and </a:t>
            </a:r>
            <a:r>
              <a:rPr kumimoji="0" lang="en-GB" sz="2012" b="0" i="0" u="none" strike="noStrike" kern="1200" cap="none" spc="20" normalizeH="0" baseline="0" noProof="0" dirty="0" err="1">
                <a:ln>
                  <a:noFill/>
                </a:ln>
                <a:solidFill>
                  <a:srgbClr val="1C7E8F"/>
                </a:solidFill>
                <a:effectLst/>
                <a:uLnTx/>
                <a:uFillTx/>
                <a:latin typeface="Glacial Indifference"/>
                <a:ea typeface="+mn-ea"/>
                <a:cs typeface="+mn-cs"/>
              </a:rPr>
              <a:t>infomation</a:t>
            </a:r>
            <a:endParaRPr kumimoji="0" lang="en-GB" sz="2012" b="0" i="0" u="none" strike="noStrike" kern="1200" cap="none" spc="20" normalizeH="0" baseline="0" noProof="0" dirty="0">
              <a:ln>
                <a:noFill/>
              </a:ln>
              <a:solidFill>
                <a:srgbClr val="1C7E8F"/>
              </a:solidFill>
              <a:effectLst/>
              <a:uLnTx/>
              <a:uFillTx/>
              <a:latin typeface="Glacial Indifference"/>
              <a:ea typeface="+mn-ea"/>
              <a:cs typeface="+mn-cs"/>
            </a:endParaRPr>
          </a:p>
          <a:p>
            <a:pPr marL="0" marR="0" lvl="0" indent="0" algn="ctr" defTabSz="914400" rtl="0" eaLnBrk="1" fontAlgn="auto" latinLnBrk="0" hangingPunct="1">
              <a:lnSpc>
                <a:spcPts val="2817"/>
              </a:lnSpc>
              <a:spcBef>
                <a:spcPts val="0"/>
              </a:spcBef>
              <a:spcAft>
                <a:spcPts val="0"/>
              </a:spcAft>
              <a:buClrTx/>
              <a:buSzTx/>
              <a:buFontTx/>
              <a:buNone/>
              <a:tabLst/>
              <a:defRPr/>
            </a:pPr>
            <a:r>
              <a:rPr lang="en-GB" sz="2012" spc="20" dirty="0">
                <a:solidFill>
                  <a:srgbClr val="1C7E8F"/>
                </a:solidFill>
                <a:latin typeface="Glacial Indifference"/>
              </a:rPr>
              <a:t>See where they are</a:t>
            </a:r>
          </a:p>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Get notifications when your child leaves or arrives at a location</a:t>
            </a:r>
          </a:p>
        </p:txBody>
      </p:sp>
    </p:spTree>
    <p:extLst>
      <p:ext uri="{BB962C8B-B14F-4D97-AF65-F5344CB8AC3E}">
        <p14:creationId xmlns:p14="http://schemas.microsoft.com/office/powerpoint/2010/main" val="3256533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295088" y="736972"/>
            <a:ext cx="8782050" cy="688340"/>
          </a:xfrm>
          <a:prstGeom prst="rect">
            <a:avLst/>
          </a:prstGeom>
        </p:spPr>
        <p:txBody>
          <a:bodyPr lIns="0" tIns="0" rIns="0" bIns="0" rtlCol="0" anchor="t">
            <a:spAutoFit/>
          </a:bodyPr>
          <a:lstStyle/>
          <a:p>
            <a:pPr algn="ctr">
              <a:lnSpc>
                <a:spcPts val="5634"/>
              </a:lnSpc>
            </a:pPr>
            <a:r>
              <a:rPr lang="en-US" sz="4025" spc="1247" dirty="0">
                <a:solidFill>
                  <a:srgbClr val="1C7E8F"/>
                </a:solidFill>
                <a:latin typeface="Glacial Indifference Bold"/>
              </a:rPr>
              <a:t>LEGO BUILD AND TALK</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502096" y="2947644"/>
            <a:ext cx="8744031" cy="3590727"/>
          </a:xfrm>
          <a:prstGeom prst="rect">
            <a:avLst/>
          </a:prstGeom>
        </p:spPr>
        <p:txBody>
          <a:bodyPr lIns="0" tIns="0" rIns="0" bIns="0" rtlCol="0" anchor="t">
            <a:spAutoFit/>
          </a:bodyPr>
          <a:lstStyle/>
          <a:p>
            <a:pPr algn="ctr">
              <a:lnSpc>
                <a:spcPts val="2817"/>
              </a:lnSpc>
            </a:pPr>
            <a:r>
              <a:rPr lang="en-US" sz="2400" spc="20" dirty="0">
                <a:solidFill>
                  <a:srgbClr val="FFFFFF"/>
                </a:solidFill>
                <a:latin typeface="Glacial Indifference"/>
              </a:rPr>
              <a:t>Choose one of the booklets and read it through with your child.</a:t>
            </a:r>
          </a:p>
          <a:p>
            <a:pPr algn="ctr">
              <a:lnSpc>
                <a:spcPts val="2817"/>
              </a:lnSpc>
            </a:pPr>
            <a:r>
              <a:rPr lang="en-US" sz="2400" spc="20" dirty="0">
                <a:solidFill>
                  <a:srgbClr val="FFFFFF"/>
                </a:solidFill>
                <a:latin typeface="Glacial Indifference"/>
              </a:rPr>
              <a:t>This is a great way to start a conversation.</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On some pages, there are prompts with questions for you to ask.</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Their website also has extra information for you which explains each topic in more detail.</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https://www.lego.com/en-gb/sustainability/children/buildandtalk/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295088" y="736972"/>
            <a:ext cx="8782050" cy="688340"/>
          </a:xfrm>
          <a:prstGeom prst="rect">
            <a:avLst/>
          </a:prstGeom>
        </p:spPr>
        <p:txBody>
          <a:bodyPr lIns="0" tIns="0" rIns="0" bIns="0" rtlCol="0" anchor="t">
            <a:spAutoFit/>
          </a:bodyPr>
          <a:lstStyle/>
          <a:p>
            <a:pPr algn="ctr">
              <a:lnSpc>
                <a:spcPts val="5634"/>
              </a:lnSpc>
            </a:pPr>
            <a:r>
              <a:rPr lang="en-US" sz="4025" spc="1247" dirty="0">
                <a:solidFill>
                  <a:srgbClr val="1C7E8F"/>
                </a:solidFill>
                <a:latin typeface="Glacial Indifference Bold"/>
              </a:rPr>
              <a:t>STORIES</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502096" y="3486253"/>
            <a:ext cx="8744031" cy="2513509"/>
          </a:xfrm>
          <a:prstGeom prst="rect">
            <a:avLst/>
          </a:prstGeom>
        </p:spPr>
        <p:txBody>
          <a:bodyPr lIns="0" tIns="0" rIns="0" bIns="0" rtlCol="0" anchor="t">
            <a:spAutoFit/>
          </a:bodyPr>
          <a:lstStyle/>
          <a:p>
            <a:pPr algn="ctr">
              <a:lnSpc>
                <a:spcPts val="2817"/>
              </a:lnSpc>
            </a:pPr>
            <a:r>
              <a:rPr lang="en-US" sz="2400" spc="20" dirty="0">
                <a:solidFill>
                  <a:srgbClr val="FFFFFF"/>
                </a:solidFill>
                <a:latin typeface="Glacial Indifference"/>
              </a:rPr>
              <a:t>There are many children's stories which have been written to help teach them about online safety.</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Share reading one of the stories with your child.</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There are lots of stories available for free online, or in your local library.</a:t>
            </a:r>
          </a:p>
        </p:txBody>
      </p:sp>
    </p:spTree>
    <p:extLst>
      <p:ext uri="{BB962C8B-B14F-4D97-AF65-F5344CB8AC3E}">
        <p14:creationId xmlns:p14="http://schemas.microsoft.com/office/powerpoint/2010/main" val="2304007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171700" y="-19050"/>
            <a:ext cx="7602391" cy="7391109"/>
          </a:xfrm>
          <a:prstGeom prst="rect">
            <a:avLst/>
          </a:prstGeom>
        </p:spPr>
      </p:pic>
      <p:sp>
        <p:nvSpPr>
          <p:cNvPr id="5" name="TextBox 5"/>
          <p:cNvSpPr txBox="1"/>
          <p:nvPr/>
        </p:nvSpPr>
        <p:spPr>
          <a:xfrm>
            <a:off x="2895602" y="953712"/>
            <a:ext cx="5467350" cy="500715"/>
          </a:xfrm>
          <a:prstGeom prst="rect">
            <a:avLst/>
          </a:prstGeom>
        </p:spPr>
        <p:txBody>
          <a:bodyPr lIns="0" tIns="0" rIns="0" bIns="0" rtlCol="0" anchor="t">
            <a:spAutoFit/>
          </a:bodyPr>
          <a:lstStyle/>
          <a:p>
            <a:pPr>
              <a:lnSpc>
                <a:spcPts val="4226"/>
              </a:lnSpc>
            </a:pPr>
            <a:r>
              <a:rPr lang="en-US" sz="3018" spc="30" dirty="0">
                <a:solidFill>
                  <a:srgbClr val="1C7E8F"/>
                </a:solidFill>
                <a:latin typeface="Glacial Indifference"/>
              </a:rPr>
              <a:t>What is online safety?</a:t>
            </a:r>
          </a:p>
        </p:txBody>
      </p:sp>
      <p:sp>
        <p:nvSpPr>
          <p:cNvPr id="6" name="TextBox 6"/>
          <p:cNvSpPr txBox="1"/>
          <p:nvPr/>
        </p:nvSpPr>
        <p:spPr>
          <a:xfrm>
            <a:off x="2895602" y="1803326"/>
            <a:ext cx="5467350" cy="500715"/>
          </a:xfrm>
          <a:prstGeom prst="rect">
            <a:avLst/>
          </a:prstGeom>
        </p:spPr>
        <p:txBody>
          <a:bodyPr lIns="0" tIns="0" rIns="0" bIns="0" rtlCol="0" anchor="t">
            <a:spAutoFit/>
          </a:bodyPr>
          <a:lstStyle/>
          <a:p>
            <a:pPr>
              <a:lnSpc>
                <a:spcPts val="4226"/>
              </a:lnSpc>
            </a:pPr>
            <a:r>
              <a:rPr lang="en-US" sz="3018" spc="30" dirty="0">
                <a:solidFill>
                  <a:srgbClr val="1C7E8F"/>
                </a:solidFill>
                <a:latin typeface="Glacial Indifference"/>
              </a:rPr>
              <a:t>Potential risks children face</a:t>
            </a:r>
          </a:p>
        </p:txBody>
      </p:sp>
      <p:sp>
        <p:nvSpPr>
          <p:cNvPr id="7" name="TextBox 7"/>
          <p:cNvSpPr txBox="1"/>
          <p:nvPr/>
        </p:nvSpPr>
        <p:spPr>
          <a:xfrm>
            <a:off x="2895600" y="2652940"/>
            <a:ext cx="6385833" cy="500715"/>
          </a:xfrm>
          <a:prstGeom prst="rect">
            <a:avLst/>
          </a:prstGeom>
        </p:spPr>
        <p:txBody>
          <a:bodyPr wrap="square" lIns="0" tIns="0" rIns="0" bIns="0" rtlCol="0" anchor="t">
            <a:spAutoFit/>
          </a:bodyPr>
          <a:lstStyle/>
          <a:p>
            <a:pPr>
              <a:lnSpc>
                <a:spcPts val="4226"/>
              </a:lnSpc>
            </a:pPr>
            <a:r>
              <a:rPr lang="en-US" sz="3018" spc="30" dirty="0">
                <a:solidFill>
                  <a:srgbClr val="1C7E8F"/>
                </a:solidFill>
                <a:latin typeface="Glacial Indifference"/>
              </a:rPr>
              <a:t>What are children accessing online?</a:t>
            </a:r>
          </a:p>
        </p:txBody>
      </p:sp>
      <p:sp>
        <p:nvSpPr>
          <p:cNvPr id="8" name="TextBox 8"/>
          <p:cNvSpPr txBox="1"/>
          <p:nvPr/>
        </p:nvSpPr>
        <p:spPr>
          <a:xfrm>
            <a:off x="2895601" y="3502554"/>
            <a:ext cx="5467350" cy="500715"/>
          </a:xfrm>
          <a:prstGeom prst="rect">
            <a:avLst/>
          </a:prstGeom>
        </p:spPr>
        <p:txBody>
          <a:bodyPr lIns="0" tIns="0" rIns="0" bIns="0" rtlCol="0" anchor="t">
            <a:spAutoFit/>
          </a:bodyPr>
          <a:lstStyle/>
          <a:p>
            <a:pPr>
              <a:lnSpc>
                <a:spcPts val="4226"/>
              </a:lnSpc>
            </a:pPr>
            <a:r>
              <a:rPr lang="en-US" sz="3018" spc="30" dirty="0">
                <a:solidFill>
                  <a:srgbClr val="1C7E8F"/>
                </a:solidFill>
                <a:latin typeface="Glacial Indifference"/>
              </a:rPr>
              <a:t>Top Tips</a:t>
            </a:r>
          </a:p>
        </p:txBody>
      </p:sp>
      <p:sp>
        <p:nvSpPr>
          <p:cNvPr id="9" name="TextBox 9"/>
          <p:cNvSpPr txBox="1"/>
          <p:nvPr/>
        </p:nvSpPr>
        <p:spPr>
          <a:xfrm>
            <a:off x="2895601" y="4352168"/>
            <a:ext cx="5467350" cy="500715"/>
          </a:xfrm>
          <a:prstGeom prst="rect">
            <a:avLst/>
          </a:prstGeom>
        </p:spPr>
        <p:txBody>
          <a:bodyPr lIns="0" tIns="0" rIns="0" bIns="0" rtlCol="0" anchor="t">
            <a:spAutoFit/>
          </a:bodyPr>
          <a:lstStyle/>
          <a:p>
            <a:pPr>
              <a:lnSpc>
                <a:spcPts val="4226"/>
              </a:lnSpc>
            </a:pPr>
            <a:r>
              <a:rPr lang="en-US" sz="3018" spc="30" dirty="0">
                <a:solidFill>
                  <a:srgbClr val="1C7E8F"/>
                </a:solidFill>
                <a:latin typeface="Glacial Indifference"/>
              </a:rPr>
              <a:t>Resources and Activities</a:t>
            </a:r>
          </a:p>
        </p:txBody>
      </p:sp>
      <p:sp>
        <p:nvSpPr>
          <p:cNvPr id="10" name="TextBox 10"/>
          <p:cNvSpPr txBox="1"/>
          <p:nvPr/>
        </p:nvSpPr>
        <p:spPr>
          <a:xfrm>
            <a:off x="2895600" y="5201781"/>
            <a:ext cx="5467350" cy="500715"/>
          </a:xfrm>
          <a:prstGeom prst="rect">
            <a:avLst/>
          </a:prstGeom>
        </p:spPr>
        <p:txBody>
          <a:bodyPr lIns="0" tIns="0" rIns="0" bIns="0" rtlCol="0" anchor="t">
            <a:spAutoFit/>
          </a:bodyPr>
          <a:lstStyle/>
          <a:p>
            <a:pPr>
              <a:lnSpc>
                <a:spcPts val="4226"/>
              </a:lnSpc>
            </a:pPr>
            <a:r>
              <a:rPr lang="en-US" sz="3018" spc="30" dirty="0">
                <a:solidFill>
                  <a:srgbClr val="1C7E8F"/>
                </a:solidFill>
                <a:latin typeface="Glacial Indifference"/>
              </a:rPr>
              <a:t>Questions</a:t>
            </a:r>
          </a:p>
        </p:txBody>
      </p:sp>
      <p:sp>
        <p:nvSpPr>
          <p:cNvPr id="11" name="TextBox 11"/>
          <p:cNvSpPr txBox="1"/>
          <p:nvPr/>
        </p:nvSpPr>
        <p:spPr>
          <a:xfrm rot="-5400000">
            <a:off x="-1575957" y="3312835"/>
            <a:ext cx="5353892" cy="688340"/>
          </a:xfrm>
          <a:prstGeom prst="rect">
            <a:avLst/>
          </a:prstGeom>
        </p:spPr>
        <p:txBody>
          <a:bodyPr lIns="0" tIns="0" rIns="0" bIns="0" rtlCol="0" anchor="t">
            <a:spAutoFit/>
          </a:bodyPr>
          <a:lstStyle/>
          <a:p>
            <a:pPr algn="ctr">
              <a:lnSpc>
                <a:spcPts val="5634"/>
              </a:lnSpc>
            </a:pPr>
            <a:r>
              <a:rPr lang="en-US" sz="4025" spc="1247">
                <a:solidFill>
                  <a:srgbClr val="1C7E8F"/>
                </a:solidFill>
                <a:latin typeface="Glacial Indifference Bold"/>
              </a:rPr>
              <a:t>CONTENTS</a:t>
            </a:r>
          </a:p>
        </p:txBody>
      </p:sp>
      <p:pic>
        <p:nvPicPr>
          <p:cNvPr id="12" name="Picture 1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295088" y="736972"/>
            <a:ext cx="8782050" cy="688340"/>
          </a:xfrm>
          <a:prstGeom prst="rect">
            <a:avLst/>
          </a:prstGeom>
        </p:spPr>
        <p:txBody>
          <a:bodyPr lIns="0" tIns="0" rIns="0" bIns="0" rtlCol="0" anchor="t">
            <a:spAutoFit/>
          </a:bodyPr>
          <a:lstStyle/>
          <a:p>
            <a:pPr algn="ctr">
              <a:lnSpc>
                <a:spcPts val="5634"/>
              </a:lnSpc>
            </a:pPr>
            <a:r>
              <a:rPr lang="en-US" sz="4025" spc="1247" dirty="0">
                <a:solidFill>
                  <a:srgbClr val="1C7E8F"/>
                </a:solidFill>
                <a:latin typeface="Glacial Indifference Bold"/>
              </a:rPr>
              <a:t>GOOGLE GAMES</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486315" y="2947644"/>
            <a:ext cx="8744031" cy="3590727"/>
          </a:xfrm>
          <a:prstGeom prst="rect">
            <a:avLst/>
          </a:prstGeom>
        </p:spPr>
        <p:txBody>
          <a:bodyPr lIns="0" tIns="0" rIns="0" bIns="0" rtlCol="0" anchor="t">
            <a:spAutoFit/>
          </a:bodyPr>
          <a:lstStyle/>
          <a:p>
            <a:pPr algn="ctr">
              <a:lnSpc>
                <a:spcPts val="2817"/>
              </a:lnSpc>
            </a:pPr>
            <a:r>
              <a:rPr lang="en-US" sz="2400" spc="20" dirty="0">
                <a:solidFill>
                  <a:srgbClr val="FFFFFF"/>
                </a:solidFill>
                <a:latin typeface="Glacial Indifference"/>
              </a:rPr>
              <a:t>There are 2 games, created by Google, which are about online safety.</a:t>
            </a:r>
          </a:p>
          <a:p>
            <a:pPr algn="ctr">
              <a:lnSpc>
                <a:spcPts val="2817"/>
              </a:lnSpc>
            </a:pPr>
            <a:endParaRPr lang="en-US" sz="2400" spc="20" dirty="0">
              <a:solidFill>
                <a:srgbClr val="FFFFFF"/>
              </a:solidFill>
              <a:latin typeface="Glacial Indifference"/>
            </a:endParaRPr>
          </a:p>
          <a:p>
            <a:pPr algn="ctr">
              <a:lnSpc>
                <a:spcPts val="2817"/>
              </a:lnSpc>
            </a:pPr>
            <a:r>
              <a:rPr lang="en-US" sz="2400" b="1" spc="20" dirty="0" err="1">
                <a:solidFill>
                  <a:srgbClr val="FFFFFF"/>
                </a:solidFill>
                <a:latin typeface="Glacial Indifference"/>
              </a:rPr>
              <a:t>Interland</a:t>
            </a:r>
            <a:r>
              <a:rPr lang="en-US" sz="2400" spc="20" dirty="0">
                <a:solidFill>
                  <a:srgbClr val="FFFFFF"/>
                </a:solidFill>
                <a:latin typeface="Glacial Indifference"/>
              </a:rPr>
              <a:t> is one game, where you are a little character who travels around different islands and learns about online safety.</a:t>
            </a:r>
          </a:p>
          <a:p>
            <a:pPr algn="ctr">
              <a:lnSpc>
                <a:spcPts val="2817"/>
              </a:lnSpc>
            </a:pPr>
            <a:r>
              <a:rPr lang="en-US" sz="2400" spc="20" dirty="0">
                <a:solidFill>
                  <a:srgbClr val="FFFFFF"/>
                </a:solidFill>
                <a:latin typeface="Glacial Indifference"/>
              </a:rPr>
              <a:t>https://beinternetawesome.withgoogle.com/en_us/interland</a:t>
            </a:r>
          </a:p>
          <a:p>
            <a:pPr algn="ctr">
              <a:lnSpc>
                <a:spcPts val="2817"/>
              </a:lnSpc>
            </a:pPr>
            <a:endParaRPr lang="en-US" sz="2400" spc="20" dirty="0">
              <a:solidFill>
                <a:srgbClr val="FFFFFF"/>
              </a:solidFill>
              <a:latin typeface="Glacial Indifference"/>
            </a:endParaRPr>
          </a:p>
          <a:p>
            <a:pPr algn="ctr">
              <a:lnSpc>
                <a:spcPts val="2817"/>
              </a:lnSpc>
            </a:pPr>
            <a:r>
              <a:rPr lang="en-US" sz="2400" b="1" spc="20" dirty="0">
                <a:solidFill>
                  <a:srgbClr val="FFFFFF"/>
                </a:solidFill>
                <a:latin typeface="Glacial Indifference"/>
              </a:rPr>
              <a:t>Space Shelter </a:t>
            </a:r>
            <a:r>
              <a:rPr lang="en-US" sz="2400" spc="20" dirty="0">
                <a:solidFill>
                  <a:srgbClr val="FFFFFF"/>
                </a:solidFill>
                <a:latin typeface="Glacial Indifference"/>
              </a:rPr>
              <a:t>is the other, where you are an astronaut who needs to keep the space shelter safe from digital attacks. </a:t>
            </a:r>
          </a:p>
          <a:p>
            <a:pPr algn="ctr">
              <a:lnSpc>
                <a:spcPts val="2817"/>
              </a:lnSpc>
            </a:pPr>
            <a:r>
              <a:rPr lang="en-US" sz="2400" spc="20" dirty="0">
                <a:solidFill>
                  <a:srgbClr val="FFFFFF"/>
                </a:solidFill>
                <a:latin typeface="Glacial Indifference"/>
              </a:rPr>
              <a:t>https://spacesheltergame.withgoogle.com/</a:t>
            </a:r>
          </a:p>
        </p:txBody>
      </p:sp>
    </p:spTree>
    <p:extLst>
      <p:ext uri="{BB962C8B-B14F-4D97-AF65-F5344CB8AC3E}">
        <p14:creationId xmlns:p14="http://schemas.microsoft.com/office/powerpoint/2010/main" val="1804588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295088" y="736972"/>
            <a:ext cx="8782050" cy="688340"/>
          </a:xfrm>
          <a:prstGeom prst="rect">
            <a:avLst/>
          </a:prstGeom>
        </p:spPr>
        <p:txBody>
          <a:bodyPr lIns="0" tIns="0" rIns="0" bIns="0" rtlCol="0" anchor="t">
            <a:spAutoFit/>
          </a:bodyPr>
          <a:lstStyle/>
          <a:p>
            <a:pPr algn="ctr">
              <a:lnSpc>
                <a:spcPts val="5634"/>
              </a:lnSpc>
            </a:pPr>
            <a:r>
              <a:rPr lang="en-US" sz="4025" spc="1247" dirty="0">
                <a:solidFill>
                  <a:srgbClr val="1C7E8F"/>
                </a:solidFill>
                <a:latin typeface="Glacial Indifference Bold"/>
              </a:rPr>
              <a:t>COMMON SENSE MEDIA</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486315" y="2947644"/>
            <a:ext cx="8744031" cy="3590727"/>
          </a:xfrm>
          <a:prstGeom prst="rect">
            <a:avLst/>
          </a:prstGeom>
        </p:spPr>
        <p:txBody>
          <a:bodyPr lIns="0" tIns="0" rIns="0" bIns="0" rtlCol="0" anchor="t">
            <a:spAutoFit/>
          </a:bodyPr>
          <a:lstStyle/>
          <a:p>
            <a:pPr algn="ctr">
              <a:lnSpc>
                <a:spcPts val="2817"/>
              </a:lnSpc>
            </a:pPr>
            <a:r>
              <a:rPr lang="en-US" sz="2400" spc="20" dirty="0">
                <a:solidFill>
                  <a:srgbClr val="FFFFFF"/>
                </a:solidFill>
                <a:latin typeface="Glacial Indifference"/>
              </a:rPr>
              <a:t>This website gives you up to date information about games, tv shows, films, books, apps and YouTube videos.</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It tells you what it is about, some of the different themes that are in it and the age range it is appropriate for.</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It is perfect for when you hear your child talk about a new game and you want to find out exactly what it is.</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https://www.commonsensemedia.org/ </a:t>
            </a:r>
          </a:p>
        </p:txBody>
      </p:sp>
    </p:spTree>
    <p:extLst>
      <p:ext uri="{BB962C8B-B14F-4D97-AF65-F5344CB8AC3E}">
        <p14:creationId xmlns:p14="http://schemas.microsoft.com/office/powerpoint/2010/main" val="421048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295088" y="736972"/>
            <a:ext cx="8782050" cy="688340"/>
          </a:xfrm>
          <a:prstGeom prst="rect">
            <a:avLst/>
          </a:prstGeom>
        </p:spPr>
        <p:txBody>
          <a:bodyPr lIns="0" tIns="0" rIns="0" bIns="0" rtlCol="0" anchor="t">
            <a:spAutoFit/>
          </a:bodyPr>
          <a:lstStyle/>
          <a:p>
            <a:pPr algn="ctr">
              <a:lnSpc>
                <a:spcPts val="5634"/>
              </a:lnSpc>
            </a:pPr>
            <a:r>
              <a:rPr lang="en-US" sz="4025" spc="1247" dirty="0">
                <a:solidFill>
                  <a:srgbClr val="1C7E8F"/>
                </a:solidFill>
                <a:latin typeface="Glacial Indifference Bold"/>
              </a:rPr>
              <a:t>CHILDLINE</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486315" y="2947644"/>
            <a:ext cx="8744031" cy="2872581"/>
          </a:xfrm>
          <a:prstGeom prst="rect">
            <a:avLst/>
          </a:prstGeom>
        </p:spPr>
        <p:txBody>
          <a:bodyPr lIns="0" tIns="0" rIns="0" bIns="0" rtlCol="0" anchor="t">
            <a:spAutoFit/>
          </a:bodyPr>
          <a:lstStyle/>
          <a:p>
            <a:pPr algn="ctr">
              <a:lnSpc>
                <a:spcPts val="2817"/>
              </a:lnSpc>
            </a:pPr>
            <a:r>
              <a:rPr lang="en-US" sz="2400" spc="20" dirty="0">
                <a:solidFill>
                  <a:srgbClr val="FFFFFF"/>
                </a:solidFill>
                <a:latin typeface="Glacial Indifference"/>
              </a:rPr>
              <a:t>Childline is a fantastic website with lots of information for children.</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They have an area dedicated to Online Safety with tips your child/children should use.</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https://www.childline.org.uk/info-advice/bullying-abuse-safety/online-mobile-safety/staying-safe-online/ </a:t>
            </a:r>
          </a:p>
        </p:txBody>
      </p:sp>
    </p:spTree>
    <p:extLst>
      <p:ext uri="{BB962C8B-B14F-4D97-AF65-F5344CB8AC3E}">
        <p14:creationId xmlns:p14="http://schemas.microsoft.com/office/powerpoint/2010/main" val="26978869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295088" y="736972"/>
            <a:ext cx="8782050" cy="688340"/>
          </a:xfrm>
          <a:prstGeom prst="rect">
            <a:avLst/>
          </a:prstGeom>
        </p:spPr>
        <p:txBody>
          <a:bodyPr lIns="0" tIns="0" rIns="0" bIns="0" rtlCol="0" anchor="t">
            <a:spAutoFit/>
          </a:bodyPr>
          <a:lstStyle/>
          <a:p>
            <a:pPr algn="ctr">
              <a:lnSpc>
                <a:spcPts val="5634"/>
              </a:lnSpc>
            </a:pPr>
            <a:r>
              <a:rPr lang="en-US" sz="4025" spc="1247" dirty="0">
                <a:solidFill>
                  <a:srgbClr val="1C7E8F"/>
                </a:solidFill>
                <a:latin typeface="Glacial Indifference Bold"/>
              </a:rPr>
              <a:t>PARENTAL CONTROL</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486315" y="2947644"/>
            <a:ext cx="8744031" cy="3949799"/>
          </a:xfrm>
          <a:prstGeom prst="rect">
            <a:avLst/>
          </a:prstGeom>
        </p:spPr>
        <p:txBody>
          <a:bodyPr lIns="0" tIns="0" rIns="0" bIns="0" rtlCol="0" anchor="t">
            <a:spAutoFit/>
          </a:bodyPr>
          <a:lstStyle/>
          <a:p>
            <a:pPr algn="ctr">
              <a:lnSpc>
                <a:spcPts val="2817"/>
              </a:lnSpc>
            </a:pPr>
            <a:r>
              <a:rPr lang="en-US" sz="2400" spc="20" dirty="0">
                <a:solidFill>
                  <a:srgbClr val="FFFFFF"/>
                </a:solidFill>
                <a:latin typeface="Glacial Indifference"/>
              </a:rPr>
              <a:t>This website gives you lots of information on setting up and using parental controls.</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You can choose your child’s specific device you want to use parental controls on and it will take you through, step by step, on how to set it up.</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https://www.internetmatters.org/parental-controls/ </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There are many other fantastic resources on the </a:t>
            </a:r>
            <a:r>
              <a:rPr lang="en-US" sz="2400" spc="20" dirty="0" err="1">
                <a:solidFill>
                  <a:srgbClr val="FFFFFF"/>
                </a:solidFill>
                <a:latin typeface="Glacial Indifference"/>
              </a:rPr>
              <a:t>interet</a:t>
            </a:r>
            <a:r>
              <a:rPr lang="en-US" sz="2400" spc="20" dirty="0">
                <a:solidFill>
                  <a:srgbClr val="FFFFFF"/>
                </a:solidFill>
                <a:latin typeface="Glacial Indifference"/>
              </a:rPr>
              <a:t> matters website.</a:t>
            </a:r>
          </a:p>
        </p:txBody>
      </p:sp>
    </p:spTree>
    <p:extLst>
      <p:ext uri="{BB962C8B-B14F-4D97-AF65-F5344CB8AC3E}">
        <p14:creationId xmlns:p14="http://schemas.microsoft.com/office/powerpoint/2010/main" val="2409643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483087" y="397735"/>
            <a:ext cx="8782050" cy="1385829"/>
          </a:xfrm>
          <a:prstGeom prst="rect">
            <a:avLst/>
          </a:prstGeom>
        </p:spPr>
        <p:txBody>
          <a:bodyPr lIns="0" tIns="0" rIns="0" bIns="0" rtlCol="0" anchor="t">
            <a:spAutoFit/>
          </a:bodyPr>
          <a:lstStyle/>
          <a:p>
            <a:pPr algn="ctr">
              <a:lnSpc>
                <a:spcPts val="5634"/>
              </a:lnSpc>
            </a:pPr>
            <a:r>
              <a:rPr lang="en-US" sz="4025" spc="1247" dirty="0">
                <a:solidFill>
                  <a:srgbClr val="1C7E8F"/>
                </a:solidFill>
                <a:latin typeface="Glacial Indifference Bold"/>
              </a:rPr>
              <a:t>FAMILY GAMING DATABASE</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486315" y="2947644"/>
            <a:ext cx="8744031" cy="3231654"/>
          </a:xfrm>
          <a:prstGeom prst="rect">
            <a:avLst/>
          </a:prstGeom>
        </p:spPr>
        <p:txBody>
          <a:bodyPr lIns="0" tIns="0" rIns="0" bIns="0" rtlCol="0" anchor="t">
            <a:spAutoFit/>
          </a:bodyPr>
          <a:lstStyle/>
          <a:p>
            <a:pPr algn="ctr">
              <a:lnSpc>
                <a:spcPts val="2817"/>
              </a:lnSpc>
            </a:pPr>
            <a:r>
              <a:rPr lang="en-US" sz="2400" spc="20" dirty="0">
                <a:solidFill>
                  <a:srgbClr val="FFFFFF"/>
                </a:solidFill>
                <a:latin typeface="Glacial Indifference"/>
              </a:rPr>
              <a:t>This website helps you and your </a:t>
            </a:r>
            <a:r>
              <a:rPr lang="en-US" sz="2400" spc="20" dirty="0" err="1">
                <a:solidFill>
                  <a:srgbClr val="FFFFFF"/>
                </a:solidFill>
                <a:latin typeface="Glacial Indifference"/>
              </a:rPr>
              <a:t>faily</a:t>
            </a:r>
            <a:r>
              <a:rPr lang="en-US" sz="2400" spc="20" dirty="0">
                <a:solidFill>
                  <a:srgbClr val="FFFFFF"/>
                </a:solidFill>
                <a:latin typeface="Glacial Indifference"/>
              </a:rPr>
              <a:t> find board games and video games which suit your ages and interests.</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Click on </a:t>
            </a:r>
            <a:r>
              <a:rPr lang="en-US" sz="2400" b="1" spc="20" dirty="0">
                <a:solidFill>
                  <a:srgbClr val="FFFFFF"/>
                </a:solidFill>
                <a:latin typeface="Glacial Indifference"/>
              </a:rPr>
              <a:t>Game Finder</a:t>
            </a:r>
            <a:r>
              <a:rPr lang="en-US" sz="2400" spc="20" dirty="0">
                <a:solidFill>
                  <a:srgbClr val="FFFFFF"/>
                </a:solidFill>
                <a:latin typeface="Glacial Indifference"/>
              </a:rPr>
              <a:t> and go though the questions to find a selection of game recommendations.</a:t>
            </a:r>
          </a:p>
          <a:p>
            <a:pPr algn="ctr">
              <a:lnSpc>
                <a:spcPts val="2817"/>
              </a:lnSpc>
            </a:pPr>
            <a:r>
              <a:rPr lang="en-US" sz="2400" spc="20" dirty="0">
                <a:solidFill>
                  <a:srgbClr val="FFFFFF"/>
                </a:solidFill>
                <a:latin typeface="Glacial Indifference"/>
              </a:rPr>
              <a:t>Some games you then have to buy, others are free either online or as apps.</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https://www.taminggaming.com/en-gb/home </a:t>
            </a:r>
          </a:p>
        </p:txBody>
      </p:sp>
    </p:spTree>
    <p:extLst>
      <p:ext uri="{BB962C8B-B14F-4D97-AF65-F5344CB8AC3E}">
        <p14:creationId xmlns:p14="http://schemas.microsoft.com/office/powerpoint/2010/main" val="39733191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295088" y="736972"/>
            <a:ext cx="8782050" cy="688340"/>
          </a:xfrm>
          <a:prstGeom prst="rect">
            <a:avLst/>
          </a:prstGeom>
        </p:spPr>
        <p:txBody>
          <a:bodyPr lIns="0" tIns="0" rIns="0" bIns="0" rtlCol="0" anchor="t">
            <a:spAutoFit/>
          </a:bodyPr>
          <a:lstStyle/>
          <a:p>
            <a:pPr algn="ctr">
              <a:lnSpc>
                <a:spcPts val="5634"/>
              </a:lnSpc>
            </a:pPr>
            <a:r>
              <a:rPr lang="en-US" sz="4025" spc="1247" dirty="0">
                <a:solidFill>
                  <a:srgbClr val="1C7E8F"/>
                </a:solidFill>
                <a:latin typeface="Glacial Indifference Bold"/>
              </a:rPr>
              <a:t>GOOGLE FAMILY LINK</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486315" y="2947644"/>
            <a:ext cx="8744031" cy="2513509"/>
          </a:xfrm>
          <a:prstGeom prst="rect">
            <a:avLst/>
          </a:prstGeom>
        </p:spPr>
        <p:txBody>
          <a:bodyPr lIns="0" tIns="0" rIns="0" bIns="0" rtlCol="0" anchor="t">
            <a:spAutoFit/>
          </a:bodyPr>
          <a:lstStyle/>
          <a:p>
            <a:pPr algn="ctr">
              <a:lnSpc>
                <a:spcPts val="2817"/>
              </a:lnSpc>
            </a:pPr>
            <a:r>
              <a:rPr lang="en-US" sz="2400" spc="20" dirty="0">
                <a:solidFill>
                  <a:srgbClr val="FFFFFF"/>
                </a:solidFill>
                <a:latin typeface="Glacial Indifference"/>
              </a:rPr>
              <a:t>The Google family link website provides more information on the features it has, and how to set it up.</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All you need, is a google account for each person in your family. These are free and easy to set up.</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https://families.google/familylink/</a:t>
            </a:r>
          </a:p>
        </p:txBody>
      </p:sp>
    </p:spTree>
    <p:extLst>
      <p:ext uri="{BB962C8B-B14F-4D97-AF65-F5344CB8AC3E}">
        <p14:creationId xmlns:p14="http://schemas.microsoft.com/office/powerpoint/2010/main" val="12080024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295088" y="736972"/>
            <a:ext cx="8782050" cy="688340"/>
          </a:xfrm>
          <a:prstGeom prst="rect">
            <a:avLst/>
          </a:prstGeom>
        </p:spPr>
        <p:txBody>
          <a:bodyPr lIns="0" tIns="0" rIns="0" bIns="0" rtlCol="0" anchor="t">
            <a:spAutoFit/>
          </a:bodyPr>
          <a:lstStyle/>
          <a:p>
            <a:pPr algn="ctr">
              <a:lnSpc>
                <a:spcPts val="5634"/>
              </a:lnSpc>
            </a:pPr>
            <a:r>
              <a:rPr lang="en-US" sz="4025" spc="1247" dirty="0">
                <a:solidFill>
                  <a:srgbClr val="1C7E8F"/>
                </a:solidFill>
                <a:latin typeface="Glacial Indifference Bold"/>
              </a:rPr>
              <a:t>NSPCC</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502096" y="2352837"/>
            <a:ext cx="8744031" cy="4770537"/>
          </a:xfrm>
          <a:prstGeom prst="rect">
            <a:avLst/>
          </a:prstGeom>
        </p:spPr>
        <p:txBody>
          <a:bodyPr lIns="0" tIns="0" rIns="0" bIns="0" rtlCol="0" anchor="t">
            <a:spAutoFit/>
          </a:bodyPr>
          <a:lstStyle/>
          <a:p>
            <a:pPr algn="ctr">
              <a:lnSpc>
                <a:spcPts val="2817"/>
              </a:lnSpc>
            </a:pPr>
            <a:r>
              <a:rPr lang="en-US" sz="2400" spc="20" dirty="0">
                <a:solidFill>
                  <a:srgbClr val="FFFFFF"/>
                </a:solidFill>
                <a:latin typeface="Glacial Indifference"/>
              </a:rPr>
              <a:t>The NSPCC website has lots of helpful information about staying safe online.</a:t>
            </a:r>
          </a:p>
          <a:p>
            <a:pPr algn="ctr">
              <a:lnSpc>
                <a:spcPts val="2817"/>
              </a:lnSpc>
            </a:pPr>
            <a:endParaRPr lang="en-US" sz="2400" spc="20" dirty="0">
              <a:solidFill>
                <a:srgbClr val="FFFFFF"/>
              </a:solidFill>
              <a:latin typeface="Glacial Indifference"/>
            </a:endParaRPr>
          </a:p>
          <a:p>
            <a:pPr algn="ctr">
              <a:lnSpc>
                <a:spcPts val="2817"/>
              </a:lnSpc>
              <a:spcAft>
                <a:spcPts val="1200"/>
              </a:spcAft>
            </a:pPr>
            <a:r>
              <a:rPr lang="en-US" sz="2400" b="1" spc="20" dirty="0">
                <a:solidFill>
                  <a:srgbClr val="FFFFFF"/>
                </a:solidFill>
                <a:latin typeface="Glacial Indifference"/>
              </a:rPr>
              <a:t>Online games </a:t>
            </a:r>
            <a:r>
              <a:rPr lang="en-US" sz="2400" spc="20" dirty="0">
                <a:solidFill>
                  <a:srgbClr val="FFFFFF"/>
                </a:solidFill>
                <a:latin typeface="Glacial Indifference"/>
              </a:rPr>
              <a:t>- https://www.nspcc.org.uk/keeping-children-safe/online-safety/online-games/</a:t>
            </a:r>
            <a:endParaRPr lang="en-US" sz="500" spc="20" dirty="0">
              <a:solidFill>
                <a:srgbClr val="FFFFFF"/>
              </a:solidFill>
              <a:latin typeface="Glacial Indifference"/>
            </a:endParaRPr>
          </a:p>
          <a:p>
            <a:pPr algn="ctr">
              <a:lnSpc>
                <a:spcPts val="2817"/>
              </a:lnSpc>
              <a:spcAft>
                <a:spcPts val="1200"/>
              </a:spcAft>
            </a:pPr>
            <a:r>
              <a:rPr lang="en-US" sz="2400" b="1" spc="20" dirty="0">
                <a:solidFill>
                  <a:srgbClr val="FFFFFF"/>
                </a:solidFill>
                <a:latin typeface="Glacial Indifference"/>
              </a:rPr>
              <a:t>Social media </a:t>
            </a:r>
            <a:r>
              <a:rPr lang="en-US" sz="2400" spc="20" dirty="0">
                <a:solidFill>
                  <a:srgbClr val="FFFFFF"/>
                </a:solidFill>
                <a:latin typeface="Glacial Indifference"/>
              </a:rPr>
              <a:t>- https://www.nspcc.org.uk/keeping-children-safe/online-safety/social-media/</a:t>
            </a:r>
          </a:p>
          <a:p>
            <a:pPr algn="ctr">
              <a:lnSpc>
                <a:spcPts val="2817"/>
              </a:lnSpc>
              <a:spcAft>
                <a:spcPts val="1200"/>
              </a:spcAft>
            </a:pPr>
            <a:r>
              <a:rPr lang="en-US" sz="2400" b="1" spc="20" dirty="0">
                <a:solidFill>
                  <a:srgbClr val="FFFFFF"/>
                </a:solidFill>
                <a:latin typeface="Glacial Indifference"/>
              </a:rPr>
              <a:t>Internet connected devices </a:t>
            </a:r>
            <a:r>
              <a:rPr lang="en-US" sz="2400" spc="20" dirty="0">
                <a:solidFill>
                  <a:srgbClr val="FFFFFF"/>
                </a:solidFill>
                <a:latin typeface="Glacial Indifference"/>
              </a:rPr>
              <a:t>- https://www.nspcc.org.uk/keeping-children-safe/online-safety/internet-connected-devices/</a:t>
            </a:r>
          </a:p>
          <a:p>
            <a:pPr algn="ctr">
              <a:lnSpc>
                <a:spcPts val="2817"/>
              </a:lnSpc>
              <a:spcAft>
                <a:spcPts val="1200"/>
              </a:spcAft>
            </a:pPr>
            <a:r>
              <a:rPr lang="en-US" sz="2400" b="1" spc="20" dirty="0">
                <a:solidFill>
                  <a:srgbClr val="FFFFFF"/>
                </a:solidFill>
                <a:latin typeface="Glacial Indifference"/>
              </a:rPr>
              <a:t>Livestreaming</a:t>
            </a:r>
            <a:r>
              <a:rPr lang="en-US" sz="2400" spc="20" dirty="0">
                <a:solidFill>
                  <a:srgbClr val="FFFFFF"/>
                </a:solidFill>
                <a:latin typeface="Glacial Indifference"/>
              </a:rPr>
              <a:t> - https://www.nspcc.org.uk/keeping-children-safe/online-safety/livestreaming-online-video-apps/ </a:t>
            </a:r>
          </a:p>
        </p:txBody>
      </p:sp>
    </p:spTree>
    <p:extLst>
      <p:ext uri="{BB962C8B-B14F-4D97-AF65-F5344CB8AC3E}">
        <p14:creationId xmlns:p14="http://schemas.microsoft.com/office/powerpoint/2010/main" val="986606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438150" y="381000"/>
            <a:ext cx="8782050" cy="1385829"/>
          </a:xfrm>
          <a:prstGeom prst="rect">
            <a:avLst/>
          </a:prstGeom>
        </p:spPr>
        <p:txBody>
          <a:bodyPr lIns="0" tIns="0" rIns="0" bIns="0" rtlCol="0" anchor="t">
            <a:spAutoFit/>
          </a:bodyPr>
          <a:lstStyle/>
          <a:p>
            <a:pPr algn="ctr">
              <a:lnSpc>
                <a:spcPts val="5634"/>
              </a:lnSpc>
            </a:pPr>
            <a:r>
              <a:rPr lang="en-US" sz="4025" spc="1247" dirty="0">
                <a:solidFill>
                  <a:srgbClr val="1C7E8F"/>
                </a:solidFill>
                <a:latin typeface="Glacial Indifference Bold"/>
              </a:rPr>
              <a:t>NATIONAL ONLINE SAFETY POSTERS</a:t>
            </a: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486315" y="3665790"/>
            <a:ext cx="8744031" cy="2154436"/>
          </a:xfrm>
          <a:prstGeom prst="rect">
            <a:avLst/>
          </a:prstGeom>
        </p:spPr>
        <p:txBody>
          <a:bodyPr lIns="0" tIns="0" rIns="0" bIns="0" rtlCol="0" anchor="t">
            <a:spAutoFit/>
          </a:bodyPr>
          <a:lstStyle/>
          <a:p>
            <a:pPr algn="ctr">
              <a:lnSpc>
                <a:spcPts val="2817"/>
              </a:lnSpc>
            </a:pPr>
            <a:r>
              <a:rPr lang="en-US" sz="2400" spc="20" dirty="0">
                <a:solidFill>
                  <a:srgbClr val="FFFFFF"/>
                </a:solidFill>
                <a:latin typeface="Glacial Indifference"/>
              </a:rPr>
              <a:t>The National Online Safety posters are sent out on Parent app each week.</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Some give information about a specific website, app or game, while others look at different topics like online bullying or setting up new devices</a:t>
            </a:r>
          </a:p>
        </p:txBody>
      </p:sp>
    </p:spTree>
    <p:extLst>
      <p:ext uri="{BB962C8B-B14F-4D97-AF65-F5344CB8AC3E}">
        <p14:creationId xmlns:p14="http://schemas.microsoft.com/office/powerpoint/2010/main" val="19130680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438150" y="381000"/>
            <a:ext cx="8782050" cy="1385829"/>
          </a:xfrm>
          <a:prstGeom prst="rect">
            <a:avLst/>
          </a:prstGeom>
        </p:spPr>
        <p:txBody>
          <a:bodyPr lIns="0" tIns="0" rIns="0" bIns="0" rtlCol="0" anchor="t">
            <a:spAutoFit/>
          </a:bodyPr>
          <a:lstStyle/>
          <a:p>
            <a:pPr algn="ctr">
              <a:lnSpc>
                <a:spcPts val="5634"/>
              </a:lnSpc>
            </a:pPr>
            <a:r>
              <a:rPr lang="en-US" sz="4025" spc="1247" dirty="0" smtClean="0">
                <a:solidFill>
                  <a:srgbClr val="1C7E8F"/>
                </a:solidFill>
                <a:latin typeface="Glacial Indifference Bold"/>
              </a:rPr>
              <a:t>SAFER INTERNET CENTRE</a:t>
            </a:r>
            <a:endParaRPr lang="en-US" sz="4025" spc="1247" dirty="0">
              <a:solidFill>
                <a:srgbClr val="1C7E8F"/>
              </a:solidFill>
              <a:latin typeface="Glacial Indifference Bold"/>
            </a:endParaRP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457159" y="3300947"/>
            <a:ext cx="8744031" cy="3231654"/>
          </a:xfrm>
          <a:prstGeom prst="rect">
            <a:avLst/>
          </a:prstGeom>
        </p:spPr>
        <p:txBody>
          <a:bodyPr lIns="0" tIns="0" rIns="0" bIns="0" rtlCol="0" anchor="t">
            <a:spAutoFit/>
          </a:bodyPr>
          <a:lstStyle/>
          <a:p>
            <a:pPr algn="ctr">
              <a:lnSpc>
                <a:spcPts val="2817"/>
              </a:lnSpc>
            </a:pPr>
            <a:r>
              <a:rPr lang="en-US" sz="2400" spc="20" dirty="0" smtClean="0">
                <a:solidFill>
                  <a:srgbClr val="FFFFFF"/>
                </a:solidFill>
                <a:latin typeface="Glacial Indifference"/>
              </a:rPr>
              <a:t>The Safer Internet Centre is the company that organize safer internet day.</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smtClean="0">
                <a:solidFill>
                  <a:srgbClr val="FFFFFF"/>
                </a:solidFill>
                <a:latin typeface="Glacial Indifference"/>
              </a:rPr>
              <a:t>Their website has lots of information about staying safe online, including guides about using and discussing different </a:t>
            </a:r>
            <a:r>
              <a:rPr lang="en-US" sz="2400" spc="20" dirty="0" err="1" smtClean="0">
                <a:solidFill>
                  <a:srgbClr val="FFFFFF"/>
                </a:solidFill>
                <a:latin typeface="Glacial Indifference"/>
              </a:rPr>
              <a:t>typs</a:t>
            </a:r>
            <a:r>
              <a:rPr lang="en-US" sz="2400" spc="20" dirty="0" smtClean="0">
                <a:solidFill>
                  <a:srgbClr val="FFFFFF"/>
                </a:solidFill>
                <a:latin typeface="Glacial Indifference"/>
              </a:rPr>
              <a:t> of devices.</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https://</a:t>
            </a:r>
            <a:r>
              <a:rPr lang="en-US" sz="2400" spc="20" dirty="0" smtClean="0">
                <a:solidFill>
                  <a:srgbClr val="FFFFFF"/>
                </a:solidFill>
                <a:latin typeface="Glacial Indifference"/>
              </a:rPr>
              <a:t>saferinternet.org.uk/guide-and-resource/parents-and-carers </a:t>
            </a:r>
            <a:endParaRPr lang="en-US" sz="2400" spc="20" dirty="0">
              <a:solidFill>
                <a:srgbClr val="FFFFFF"/>
              </a:solidFill>
              <a:latin typeface="Glacial Indifference"/>
            </a:endParaRPr>
          </a:p>
        </p:txBody>
      </p:sp>
    </p:spTree>
    <p:extLst>
      <p:ext uri="{BB962C8B-B14F-4D97-AF65-F5344CB8AC3E}">
        <p14:creationId xmlns:p14="http://schemas.microsoft.com/office/powerpoint/2010/main" val="30130233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438149" y="721566"/>
            <a:ext cx="8782050" cy="667683"/>
          </a:xfrm>
          <a:prstGeom prst="rect">
            <a:avLst/>
          </a:prstGeom>
        </p:spPr>
        <p:txBody>
          <a:bodyPr lIns="0" tIns="0" rIns="0" bIns="0" rtlCol="0" anchor="t">
            <a:spAutoFit/>
          </a:bodyPr>
          <a:lstStyle/>
          <a:p>
            <a:pPr algn="ctr">
              <a:lnSpc>
                <a:spcPts val="5634"/>
              </a:lnSpc>
            </a:pPr>
            <a:r>
              <a:rPr lang="en-US" sz="4025" spc="1247" dirty="0" smtClean="0">
                <a:solidFill>
                  <a:srgbClr val="1C7E8F"/>
                </a:solidFill>
                <a:latin typeface="Glacial Indifference Bold"/>
              </a:rPr>
              <a:t>QUIZ</a:t>
            </a:r>
            <a:endParaRPr lang="en-US" sz="4025" spc="1247" dirty="0">
              <a:solidFill>
                <a:srgbClr val="1C7E8F"/>
              </a:solidFill>
              <a:latin typeface="Glacial Indifference Bold"/>
            </a:endParaRP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502096" y="4024862"/>
            <a:ext cx="8744031" cy="1436291"/>
          </a:xfrm>
          <a:prstGeom prst="rect">
            <a:avLst/>
          </a:prstGeom>
        </p:spPr>
        <p:txBody>
          <a:bodyPr lIns="0" tIns="0" rIns="0" bIns="0" rtlCol="0" anchor="t">
            <a:spAutoFit/>
          </a:bodyPr>
          <a:lstStyle/>
          <a:p>
            <a:pPr algn="ctr">
              <a:lnSpc>
                <a:spcPts val="2817"/>
              </a:lnSpc>
            </a:pPr>
            <a:r>
              <a:rPr lang="en-US" sz="2400" spc="20" dirty="0" smtClean="0">
                <a:solidFill>
                  <a:srgbClr val="FFFFFF"/>
                </a:solidFill>
                <a:latin typeface="Glacial Indifference"/>
              </a:rPr>
              <a:t>Have a go at the Online Safety quiz.</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smtClean="0">
                <a:solidFill>
                  <a:srgbClr val="FFFFFF"/>
                </a:solidFill>
                <a:latin typeface="Glacial Indifference"/>
              </a:rPr>
              <a:t>The answers are at the bottom on the back.</a:t>
            </a:r>
          </a:p>
          <a:p>
            <a:pPr algn="ctr">
              <a:lnSpc>
                <a:spcPts val="2817"/>
              </a:lnSpc>
            </a:pPr>
            <a:r>
              <a:rPr lang="en-US" sz="2400" spc="20" dirty="0" smtClean="0">
                <a:solidFill>
                  <a:srgbClr val="FFFFFF"/>
                </a:solidFill>
                <a:latin typeface="Glacial Indifference"/>
              </a:rPr>
              <a:t>See if you can get all of them correct.</a:t>
            </a:r>
            <a:endParaRPr lang="en-US" sz="2400" spc="20" dirty="0">
              <a:solidFill>
                <a:srgbClr val="FFFFFF"/>
              </a:solidFill>
              <a:latin typeface="Glacial Indifference"/>
            </a:endParaRPr>
          </a:p>
        </p:txBody>
      </p:sp>
    </p:spTree>
    <p:extLst>
      <p:ext uri="{BB962C8B-B14F-4D97-AF65-F5344CB8AC3E}">
        <p14:creationId xmlns:p14="http://schemas.microsoft.com/office/powerpoint/2010/main" val="815994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sp>
        <p:nvSpPr>
          <p:cNvPr id="3" name="TextBox 3"/>
          <p:cNvSpPr txBox="1"/>
          <p:nvPr/>
        </p:nvSpPr>
        <p:spPr>
          <a:xfrm>
            <a:off x="466617" y="994336"/>
            <a:ext cx="8860858" cy="1402715"/>
          </a:xfrm>
          <a:prstGeom prst="rect">
            <a:avLst/>
          </a:prstGeom>
        </p:spPr>
        <p:txBody>
          <a:bodyPr lIns="0" tIns="0" rIns="0" bIns="0" rtlCol="0" anchor="t">
            <a:spAutoFit/>
          </a:bodyPr>
          <a:lstStyle/>
          <a:p>
            <a:pPr algn="ctr">
              <a:lnSpc>
                <a:spcPts val="5634"/>
              </a:lnSpc>
            </a:pPr>
            <a:r>
              <a:rPr lang="en-US" sz="4025" spc="1247" dirty="0">
                <a:solidFill>
                  <a:srgbClr val="FFFFFF"/>
                </a:solidFill>
                <a:latin typeface="Glacial Indifference Bold"/>
              </a:rPr>
              <a:t>WHAT IS</a:t>
            </a:r>
          </a:p>
          <a:p>
            <a:pPr algn="ctr">
              <a:lnSpc>
                <a:spcPts val="5634"/>
              </a:lnSpc>
            </a:pPr>
            <a:r>
              <a:rPr lang="en-US" sz="4025" spc="1247" dirty="0">
                <a:solidFill>
                  <a:srgbClr val="FFFFFF"/>
                </a:solidFill>
                <a:latin typeface="Glacial Indifference Bold"/>
              </a:rPr>
              <a:t>ONLINE SAFETY?</a:t>
            </a:r>
          </a:p>
        </p:txBody>
      </p:sp>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3424493"/>
            <a:ext cx="9791164" cy="3904901"/>
          </a:xfrm>
          <a:prstGeom prst="rect">
            <a:avLst/>
          </a:prstGeom>
        </p:spPr>
      </p:pic>
      <p:sp>
        <p:nvSpPr>
          <p:cNvPr id="9" name="TextBox 9"/>
          <p:cNvSpPr txBox="1"/>
          <p:nvPr/>
        </p:nvSpPr>
        <p:spPr>
          <a:xfrm>
            <a:off x="448224" y="4578568"/>
            <a:ext cx="8905875" cy="1770100"/>
          </a:xfrm>
          <a:prstGeom prst="rect">
            <a:avLst/>
          </a:prstGeom>
        </p:spPr>
        <p:txBody>
          <a:bodyPr lIns="0" tIns="0" rIns="0" bIns="0" rtlCol="0" anchor="t">
            <a:spAutoFit/>
          </a:bodyPr>
          <a:lstStyle/>
          <a:p>
            <a:pPr algn="ctr">
              <a:lnSpc>
                <a:spcPts val="2817"/>
              </a:lnSpc>
            </a:pPr>
            <a:r>
              <a:rPr lang="en-GB" sz="2012" spc="20" dirty="0">
                <a:solidFill>
                  <a:srgbClr val="1C7E8F"/>
                </a:solidFill>
                <a:latin typeface="Glacial Indifference"/>
              </a:rPr>
              <a:t>Internet safety is all about staying safe online and being aware of any potential risks we might face, which include malware, scams, and cyberbullying. Children accessing the internet for the first time may be unaware of these risks, which makes teaching internet safety for kids very important.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2171591"/>
            <a:ext cx="9748224" cy="5143352"/>
          </a:xfrm>
          <a:prstGeom prst="rect">
            <a:avLst/>
          </a:prstGeom>
        </p:spPr>
      </p:pic>
      <p:sp>
        <p:nvSpPr>
          <p:cNvPr id="5" name="TextBox 5"/>
          <p:cNvSpPr txBox="1"/>
          <p:nvPr/>
        </p:nvSpPr>
        <p:spPr>
          <a:xfrm>
            <a:off x="438149" y="721566"/>
            <a:ext cx="8782050" cy="667683"/>
          </a:xfrm>
          <a:prstGeom prst="rect">
            <a:avLst/>
          </a:prstGeom>
        </p:spPr>
        <p:txBody>
          <a:bodyPr lIns="0" tIns="0" rIns="0" bIns="0" rtlCol="0" anchor="t">
            <a:spAutoFit/>
          </a:bodyPr>
          <a:lstStyle/>
          <a:p>
            <a:pPr algn="ctr">
              <a:lnSpc>
                <a:spcPts val="5634"/>
              </a:lnSpc>
            </a:pPr>
            <a:r>
              <a:rPr lang="en-US" sz="4025" spc="1247" dirty="0" smtClean="0">
                <a:solidFill>
                  <a:srgbClr val="1C7E8F"/>
                </a:solidFill>
                <a:latin typeface="Glacial Indifference Bold"/>
              </a:rPr>
              <a:t>BOUNCE SURVEY</a:t>
            </a:r>
            <a:endParaRPr lang="en-US" sz="4025" spc="1247" dirty="0">
              <a:solidFill>
                <a:srgbClr val="1C7E8F"/>
              </a:solidFill>
              <a:latin typeface="Glacial Indifference Bold"/>
            </a:endParaRPr>
          </a:p>
        </p:txBody>
      </p:sp>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86606" y="2695133"/>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90242" y="5562158"/>
            <a:ext cx="4743450" cy="4095750"/>
          </a:xfrm>
          <a:prstGeom prst="rect">
            <a:avLst/>
          </a:prstGeom>
        </p:spPr>
      </p:pic>
      <p:pic>
        <p:nvPicPr>
          <p:cNvPr id="8" name="Picture 8"/>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9658" y="5562158"/>
            <a:ext cx="4743450" cy="4095750"/>
          </a:xfrm>
          <a:prstGeom prst="rect">
            <a:avLst/>
          </a:prstGeom>
        </p:spPr>
      </p:pic>
      <p:sp>
        <p:nvSpPr>
          <p:cNvPr id="9" name="TextBox 9"/>
          <p:cNvSpPr txBox="1"/>
          <p:nvPr/>
        </p:nvSpPr>
        <p:spPr>
          <a:xfrm>
            <a:off x="502574" y="3377544"/>
            <a:ext cx="8744031" cy="2154436"/>
          </a:xfrm>
          <a:prstGeom prst="rect">
            <a:avLst/>
          </a:prstGeom>
        </p:spPr>
        <p:txBody>
          <a:bodyPr lIns="0" tIns="0" rIns="0" bIns="0" rtlCol="0" anchor="t">
            <a:spAutoFit/>
          </a:bodyPr>
          <a:lstStyle/>
          <a:p>
            <a:pPr algn="ctr">
              <a:lnSpc>
                <a:spcPts val="2817"/>
              </a:lnSpc>
            </a:pPr>
            <a:r>
              <a:rPr lang="en-US" sz="2400" spc="20" dirty="0" smtClean="0">
                <a:solidFill>
                  <a:srgbClr val="FFFFFF"/>
                </a:solidFill>
                <a:latin typeface="Glacial Indifference"/>
              </a:rPr>
              <a:t>Please could you complete the bounce survey for this workshop.</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smtClean="0">
                <a:solidFill>
                  <a:srgbClr val="FFFFFF"/>
                </a:solidFill>
                <a:latin typeface="Glacial Indifference"/>
              </a:rPr>
              <a:t>All feedback is greatly appreciated and can help improve other sessions.</a:t>
            </a:r>
          </a:p>
          <a:p>
            <a:pPr algn="ctr">
              <a:lnSpc>
                <a:spcPts val="2817"/>
              </a:lnSpc>
            </a:pPr>
            <a:endParaRPr lang="en-US" sz="2400" spc="20" dirty="0">
              <a:solidFill>
                <a:srgbClr val="FFFFFF"/>
              </a:solidFill>
              <a:latin typeface="Glacial Indifference"/>
            </a:endParaRPr>
          </a:p>
          <a:p>
            <a:pPr algn="ctr">
              <a:lnSpc>
                <a:spcPts val="2817"/>
              </a:lnSpc>
            </a:pPr>
            <a:r>
              <a:rPr lang="en-US" sz="2400" spc="20" dirty="0">
                <a:solidFill>
                  <a:srgbClr val="FFFFFF"/>
                </a:solidFill>
                <a:latin typeface="Glacial Indifference"/>
              </a:rPr>
              <a:t>https://</a:t>
            </a:r>
            <a:r>
              <a:rPr lang="en-US" sz="2400" spc="20" dirty="0" smtClean="0">
                <a:solidFill>
                  <a:srgbClr val="FFFFFF"/>
                </a:solidFill>
                <a:latin typeface="Glacial Indifference"/>
              </a:rPr>
              <a:t>app.bouncetogether.co.uk/shrt/I5NS2OXPK0 </a:t>
            </a:r>
            <a:endParaRPr lang="en-US" sz="2400" spc="20" dirty="0">
              <a:solidFill>
                <a:srgbClr val="FFFFFF"/>
              </a:solidFill>
              <a:latin typeface="Glacial Indifference"/>
            </a:endParaRPr>
          </a:p>
        </p:txBody>
      </p:sp>
    </p:spTree>
    <p:extLst>
      <p:ext uri="{BB962C8B-B14F-4D97-AF65-F5344CB8AC3E}">
        <p14:creationId xmlns:p14="http://schemas.microsoft.com/office/powerpoint/2010/main" val="3205024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624826-DF22-C2BF-0EA5-A3BCF49050DF}"/>
              </a:ext>
            </a:extLst>
          </p:cNvPr>
          <p:cNvPicPr>
            <a:picLocks/>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2713990" y="508000"/>
            <a:ext cx="975360" cy="408100"/>
          </a:xfrm>
          <a:prstGeom prst="rect">
            <a:avLst/>
          </a:prstGeom>
        </p:spPr>
      </p:pic>
      <p:pic>
        <p:nvPicPr>
          <p:cNvPr id="5" name="Picture 4">
            <a:extLst>
              <a:ext uri="{FF2B5EF4-FFF2-40B4-BE49-F238E27FC236}">
                <a16:creationId xmlns:a16="http://schemas.microsoft.com/office/drawing/2014/main" id="{A43F6686-D9FD-EBE9-3660-58E90E0DDFEA}"/>
              </a:ext>
            </a:extLst>
          </p:cNvPr>
          <p:cNvPicPr>
            <a:picLocks/>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508000" y="2682240"/>
            <a:ext cx="1950720" cy="1950720"/>
          </a:xfrm>
          <a:prstGeom prst="rect">
            <a:avLst/>
          </a:prstGeom>
        </p:spPr>
      </p:pic>
      <p:sp>
        <p:nvSpPr>
          <p:cNvPr id="6" name="Rectangle 5">
            <a:extLst>
              <a:ext uri="{FF2B5EF4-FFF2-40B4-BE49-F238E27FC236}">
                <a16:creationId xmlns:a16="http://schemas.microsoft.com/office/drawing/2014/main" id="{F3C52887-C76A-F600-34DB-E43582F1B99B}"/>
              </a:ext>
            </a:extLst>
          </p:cNvPr>
          <p:cNvSpPr/>
          <p:nvPr>
            <p:custDataLst>
              <p:tags r:id="rId4"/>
            </p:custDataLst>
          </p:nvPr>
        </p:nvSpPr>
        <p:spPr>
          <a:xfrm>
            <a:off x="2712720" y="2743200"/>
            <a:ext cx="6532880" cy="1828800"/>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a:solidFill>
                  <a:srgbClr val="5B5B5B"/>
                </a:solidFill>
              </a:rPr>
              <a:t>Which resource do you think is the most helpful?</a:t>
            </a:r>
          </a:p>
        </p:txBody>
      </p:sp>
      <p:sp>
        <p:nvSpPr>
          <p:cNvPr id="7" name="Rectangle 6">
            <a:extLst>
              <a:ext uri="{FF2B5EF4-FFF2-40B4-BE49-F238E27FC236}">
                <a16:creationId xmlns:a16="http://schemas.microsoft.com/office/drawing/2014/main" id="{77D6D5E5-7156-F188-BE6C-CDBF2A98C8A8}"/>
              </a:ext>
            </a:extLst>
          </p:cNvPr>
          <p:cNvSpPr/>
          <p:nvPr>
            <p:custDataLst>
              <p:tags r:id="rId5"/>
            </p:custDataLst>
          </p:nvPr>
        </p:nvSpPr>
        <p:spPr>
          <a:xfrm>
            <a:off x="2712720" y="6553200"/>
            <a:ext cx="6786880" cy="40810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4086373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667260" y="2223546"/>
            <a:ext cx="2509655" cy="2178191"/>
          </a:xfrm>
          <a:prstGeom prst="rect">
            <a:avLst/>
          </a:prstGeom>
        </p:spPr>
      </p:pic>
      <p:sp>
        <p:nvSpPr>
          <p:cNvPr id="7" name="TextBox 7"/>
          <p:cNvSpPr txBox="1"/>
          <p:nvPr/>
        </p:nvSpPr>
        <p:spPr>
          <a:xfrm>
            <a:off x="649214" y="4610403"/>
            <a:ext cx="8810625" cy="688340"/>
          </a:xfrm>
          <a:prstGeom prst="rect">
            <a:avLst/>
          </a:prstGeom>
        </p:spPr>
        <p:txBody>
          <a:bodyPr lIns="0" tIns="0" rIns="0" bIns="0" rtlCol="0" anchor="t">
            <a:spAutoFit/>
          </a:bodyPr>
          <a:lstStyle/>
          <a:p>
            <a:pPr algn="ctr">
              <a:lnSpc>
                <a:spcPts val="5634"/>
              </a:lnSpc>
            </a:pPr>
            <a:r>
              <a:rPr lang="en-US" sz="4025" spc="1247">
                <a:solidFill>
                  <a:srgbClr val="FFFFFF"/>
                </a:solidFill>
                <a:latin typeface="Glacial Indifference Bold"/>
              </a:rPr>
              <a:t>THANK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pic>
        <p:nvPicPr>
          <p:cNvPr id="4" name="Picture 4"/>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sp>
        <p:nvSpPr>
          <p:cNvPr id="7" name="TextBox 7"/>
          <p:cNvSpPr txBox="1"/>
          <p:nvPr/>
        </p:nvSpPr>
        <p:spPr>
          <a:xfrm>
            <a:off x="638176" y="2605613"/>
            <a:ext cx="8860858" cy="2103974"/>
          </a:xfrm>
          <a:prstGeom prst="rect">
            <a:avLst/>
          </a:prstGeom>
        </p:spPr>
        <p:txBody>
          <a:bodyPr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1247" normalizeH="0" baseline="0" noProof="0" dirty="0">
                <a:ln>
                  <a:noFill/>
                </a:ln>
                <a:solidFill>
                  <a:srgbClr val="FFFFFF"/>
                </a:solidFill>
                <a:effectLst/>
                <a:uLnTx/>
                <a:uFillTx/>
                <a:latin typeface="Glacial Indifference Bold"/>
                <a:ea typeface="+mn-ea"/>
                <a:cs typeface="+mn-cs"/>
              </a:rPr>
              <a:t>POTENTIAL RISKS CHILDREN FACE WHEN USING THE INTERNET</a:t>
            </a:r>
          </a:p>
        </p:txBody>
      </p:sp>
    </p:spTree>
    <p:extLst>
      <p:ext uri="{BB962C8B-B14F-4D97-AF65-F5344CB8AC3E}">
        <p14:creationId xmlns:p14="http://schemas.microsoft.com/office/powerpoint/2010/main" val="108721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sp>
        <p:nvSpPr>
          <p:cNvPr id="4" name="TextBox 4"/>
          <p:cNvSpPr txBox="1"/>
          <p:nvPr/>
        </p:nvSpPr>
        <p:spPr>
          <a:xfrm>
            <a:off x="76281" y="2968886"/>
            <a:ext cx="4114800" cy="1385829"/>
          </a:xfrm>
          <a:prstGeom prst="rect">
            <a:avLst/>
          </a:prstGeom>
        </p:spPr>
        <p:txBody>
          <a:bodyPr wrap="square" lIns="0" tIns="0" rIns="0" bIns="0" rtlCol="0" anchor="t">
            <a:spAutoFit/>
          </a:bodyPr>
          <a:lstStyle/>
          <a:p>
            <a:pPr algn="ctr">
              <a:lnSpc>
                <a:spcPts val="5634"/>
              </a:lnSpc>
            </a:pPr>
            <a:r>
              <a:rPr lang="en-US" sz="4025" spc="600" dirty="0">
                <a:solidFill>
                  <a:srgbClr val="FFFFFF"/>
                </a:solidFill>
                <a:latin typeface="Glacial Indifference Bold"/>
              </a:rPr>
              <a:t>DEVICE ADDICTION</a:t>
            </a:r>
          </a:p>
        </p:txBody>
      </p:sp>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171950" y="0"/>
            <a:ext cx="5602452" cy="7315837"/>
          </a:xfrm>
          <a:prstGeom prst="rect">
            <a:avLst/>
          </a:prstGeom>
        </p:spPr>
      </p:pic>
      <p:sp>
        <p:nvSpPr>
          <p:cNvPr id="21" name="TextBox 9">
            <a:extLst>
              <a:ext uri="{FF2B5EF4-FFF2-40B4-BE49-F238E27FC236}">
                <a16:creationId xmlns:a16="http://schemas.microsoft.com/office/drawing/2014/main" id="{9CFF0982-0286-C6D3-F70B-98077131B933}"/>
              </a:ext>
            </a:extLst>
          </p:cNvPr>
          <p:cNvSpPr txBox="1"/>
          <p:nvPr/>
        </p:nvSpPr>
        <p:spPr>
          <a:xfrm>
            <a:off x="4734526" y="1336260"/>
            <a:ext cx="4477299" cy="4642681"/>
          </a:xfrm>
          <a:prstGeom prst="rect">
            <a:avLst/>
          </a:prstGeom>
        </p:spPr>
        <p:txBody>
          <a:bodyPr wrap="square" lIns="0" tIns="0" rIns="0" bIns="0" rtlCol="0" anchor="t">
            <a:spAutoFit/>
          </a:bodyPr>
          <a:lstStyle/>
          <a:p>
            <a:pPr algn="ctr">
              <a:lnSpc>
                <a:spcPts val="2817"/>
              </a:lnSpc>
            </a:pPr>
            <a:r>
              <a:rPr lang="en-GB" sz="2012" spc="20" dirty="0">
                <a:solidFill>
                  <a:srgbClr val="1C7E8F"/>
                </a:solidFill>
                <a:latin typeface="Glacial Indifference"/>
              </a:rPr>
              <a:t>Device addiction involves the overuse of smartphones and the internet. Its symptoms include anger and irritability, lack of concentration, and problems sleeping.</a:t>
            </a:r>
          </a:p>
          <a:p>
            <a:pPr algn="ctr">
              <a:lnSpc>
                <a:spcPts val="2817"/>
              </a:lnSpc>
            </a:pPr>
            <a:endParaRPr lang="en-GB" sz="2012" spc="20" dirty="0">
              <a:solidFill>
                <a:srgbClr val="1C7E8F"/>
              </a:solidFill>
              <a:latin typeface="Glacial Indifference"/>
            </a:endParaRPr>
          </a:p>
          <a:p>
            <a:pPr algn="ctr">
              <a:lnSpc>
                <a:spcPts val="2817"/>
              </a:lnSpc>
            </a:pPr>
            <a:r>
              <a:rPr lang="en-GB" sz="2012" spc="20" dirty="0">
                <a:solidFill>
                  <a:srgbClr val="1C7E8F"/>
                </a:solidFill>
                <a:latin typeface="Glacial Indifference"/>
              </a:rPr>
              <a:t>We often use smartphones and other devices without paying any attention to the detrimental effects they can have. By limiting our usage of devices, turning off notifications, and monitoring our screen times, we can have a healthier relationship with the internet.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sp>
        <p:nvSpPr>
          <p:cNvPr id="4" name="TextBox 4"/>
          <p:cNvSpPr txBox="1"/>
          <p:nvPr/>
        </p:nvSpPr>
        <p:spPr>
          <a:xfrm>
            <a:off x="0" y="3330588"/>
            <a:ext cx="4191081" cy="654025"/>
          </a:xfrm>
          <a:prstGeom prst="rect">
            <a:avLst/>
          </a:prstGeom>
        </p:spPr>
        <p:txBody>
          <a:bodyPr wrap="square"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lang="en-US" sz="3600" spc="300" dirty="0">
                <a:solidFill>
                  <a:srgbClr val="FFFFFF"/>
                </a:solidFill>
                <a:latin typeface="Glacial Indifference Bold"/>
              </a:rPr>
              <a:t>CYBERBULLYING</a:t>
            </a:r>
            <a:endParaRPr kumimoji="0" lang="en-US" sz="3600" b="0" i="0" u="none" strike="noStrike" kern="1200" cap="none" spc="300" normalizeH="0" baseline="0" noProof="0" dirty="0">
              <a:ln>
                <a:noFill/>
              </a:ln>
              <a:solidFill>
                <a:srgbClr val="FFFFFF"/>
              </a:solidFill>
              <a:effectLst/>
              <a:uLnTx/>
              <a:uFillTx/>
              <a:latin typeface="Glacial Indifference Bold"/>
              <a:ea typeface="+mn-ea"/>
              <a:cs typeface="+mn-cs"/>
            </a:endParaRPr>
          </a:p>
        </p:txBody>
      </p:sp>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171950" y="0"/>
            <a:ext cx="5602452" cy="7315837"/>
          </a:xfrm>
          <a:prstGeom prst="rect">
            <a:avLst/>
          </a:prstGeom>
        </p:spPr>
      </p:pic>
      <p:sp>
        <p:nvSpPr>
          <p:cNvPr id="21" name="TextBox 9">
            <a:extLst>
              <a:ext uri="{FF2B5EF4-FFF2-40B4-BE49-F238E27FC236}">
                <a16:creationId xmlns:a16="http://schemas.microsoft.com/office/drawing/2014/main" id="{9CFF0982-0286-C6D3-F70B-98077131B933}"/>
              </a:ext>
            </a:extLst>
          </p:cNvPr>
          <p:cNvSpPr txBox="1"/>
          <p:nvPr/>
        </p:nvSpPr>
        <p:spPr>
          <a:xfrm>
            <a:off x="4734526" y="1336260"/>
            <a:ext cx="4477299" cy="4642681"/>
          </a:xfrm>
          <a:prstGeom prst="rect">
            <a:avLst/>
          </a:prstGeom>
        </p:spPr>
        <p:txBody>
          <a:bodyPr wrap="square" lIns="0" tIns="0" rIns="0" bIns="0" rtlCol="0" anchor="t">
            <a:spAutoFit/>
          </a:bodyPr>
          <a:lstStyle/>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With so many different social media and messaging applications, cyberbullying is one of the most serious issues of internet safety. It’s important that children report any instances of cyberbullying, whether they’re the victim or a witness. To help prevent it from happening, it’s necessary to maintain a dialogue with children about being kind online. Monitoring online activity and creating an environment where talking is easy are both important too.</a:t>
            </a:r>
          </a:p>
        </p:txBody>
      </p:sp>
    </p:spTree>
    <p:extLst>
      <p:ext uri="{BB962C8B-B14F-4D97-AF65-F5344CB8AC3E}">
        <p14:creationId xmlns:p14="http://schemas.microsoft.com/office/powerpoint/2010/main" val="3341604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sp>
        <p:nvSpPr>
          <p:cNvPr id="4" name="TextBox 4"/>
          <p:cNvSpPr txBox="1"/>
          <p:nvPr/>
        </p:nvSpPr>
        <p:spPr>
          <a:xfrm>
            <a:off x="76281" y="3323759"/>
            <a:ext cx="4114800" cy="667683"/>
          </a:xfrm>
          <a:prstGeom prst="rect">
            <a:avLst/>
          </a:prstGeom>
        </p:spPr>
        <p:txBody>
          <a:bodyPr wrap="square"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kumimoji="0" lang="en-US" sz="4025" b="0" i="0" u="none" strike="noStrike" kern="1200" cap="none" spc="600" normalizeH="0" baseline="0" noProof="0" dirty="0">
                <a:ln>
                  <a:noFill/>
                </a:ln>
                <a:solidFill>
                  <a:srgbClr val="FFFFFF"/>
                </a:solidFill>
                <a:effectLst/>
                <a:uLnTx/>
                <a:uFillTx/>
                <a:latin typeface="Glacial Indifference Bold"/>
                <a:ea typeface="+mn-ea"/>
                <a:cs typeface="+mn-cs"/>
              </a:rPr>
              <a:t>FAKE NEWS</a:t>
            </a:r>
          </a:p>
        </p:txBody>
      </p:sp>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171950" y="0"/>
            <a:ext cx="5602452" cy="7315837"/>
          </a:xfrm>
          <a:prstGeom prst="rect">
            <a:avLst/>
          </a:prstGeom>
        </p:spPr>
      </p:pic>
      <p:sp>
        <p:nvSpPr>
          <p:cNvPr id="21" name="TextBox 9">
            <a:extLst>
              <a:ext uri="{FF2B5EF4-FFF2-40B4-BE49-F238E27FC236}">
                <a16:creationId xmlns:a16="http://schemas.microsoft.com/office/drawing/2014/main" id="{9CFF0982-0286-C6D3-F70B-98077131B933}"/>
              </a:ext>
            </a:extLst>
          </p:cNvPr>
          <p:cNvSpPr txBox="1"/>
          <p:nvPr/>
        </p:nvSpPr>
        <p:spPr>
          <a:xfrm>
            <a:off x="4734526" y="1515796"/>
            <a:ext cx="4477299" cy="4283609"/>
          </a:xfrm>
          <a:prstGeom prst="rect">
            <a:avLst/>
          </a:prstGeom>
        </p:spPr>
        <p:txBody>
          <a:bodyPr wrap="square" lIns="0" tIns="0" rIns="0" bIns="0" rtlCol="0" anchor="t">
            <a:spAutoFit/>
          </a:bodyPr>
          <a:lstStyle/>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The internet can be a valuable tool for finding information or sharing it with others, but because it’s a space where anyone can post and share information, it can be difficult to know who to trust. Lots of information is false and aims to manipulate and distort the truth, and when it’s posted on the internet, it has the potential to impact a lot of people. Only trust information from reliable sources, and teach children to be careful of what they share.</a:t>
            </a:r>
          </a:p>
        </p:txBody>
      </p:sp>
    </p:spTree>
    <p:extLst>
      <p:ext uri="{BB962C8B-B14F-4D97-AF65-F5344CB8AC3E}">
        <p14:creationId xmlns:p14="http://schemas.microsoft.com/office/powerpoint/2010/main" val="3489492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C7E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05156" y="1619088"/>
            <a:ext cx="4743450" cy="4095750"/>
          </a:xfrm>
          <a:prstGeom prst="rect">
            <a:avLst/>
          </a:prstGeom>
        </p:spPr>
      </p:pic>
      <p:pic>
        <p:nvPicPr>
          <p:cNvPr id="3" name="Picture 3"/>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52644" y="-1305087"/>
            <a:ext cx="4743450" cy="4095750"/>
          </a:xfrm>
          <a:prstGeom prst="rect">
            <a:avLst/>
          </a:prstGeom>
        </p:spPr>
      </p:pic>
      <p:sp>
        <p:nvSpPr>
          <p:cNvPr id="4" name="TextBox 4"/>
          <p:cNvSpPr txBox="1"/>
          <p:nvPr/>
        </p:nvSpPr>
        <p:spPr>
          <a:xfrm>
            <a:off x="0" y="2612442"/>
            <a:ext cx="4191081" cy="2115964"/>
          </a:xfrm>
          <a:prstGeom prst="rect">
            <a:avLst/>
          </a:prstGeom>
        </p:spPr>
        <p:txBody>
          <a:bodyPr wrap="square" lIns="0" tIns="0" rIns="0" bIns="0" rtlCol="0" anchor="t">
            <a:spAutoFit/>
          </a:bodyPr>
          <a:lstStyle/>
          <a:p>
            <a:pPr marL="0" marR="0" lvl="0" indent="0" algn="ctr" defTabSz="914400" rtl="0" eaLnBrk="1" fontAlgn="auto" latinLnBrk="0" hangingPunct="1">
              <a:lnSpc>
                <a:spcPts val="5634"/>
              </a:lnSpc>
              <a:spcBef>
                <a:spcPts val="0"/>
              </a:spcBef>
              <a:spcAft>
                <a:spcPts val="0"/>
              </a:spcAft>
              <a:buClrTx/>
              <a:buSzTx/>
              <a:buFontTx/>
              <a:buNone/>
              <a:tabLst/>
              <a:defRPr/>
            </a:pPr>
            <a:r>
              <a:rPr kumimoji="0" lang="en-US" sz="4000" b="0" i="0" u="none" strike="noStrike" kern="1200" cap="none" spc="300" normalizeH="0" baseline="0" noProof="0" dirty="0">
                <a:ln>
                  <a:noFill/>
                </a:ln>
                <a:solidFill>
                  <a:srgbClr val="FFFFFF"/>
                </a:solidFill>
                <a:effectLst/>
                <a:uLnTx/>
                <a:uFillTx/>
                <a:latin typeface="Glacial Indifference Bold"/>
                <a:ea typeface="+mn-ea"/>
                <a:cs typeface="+mn-cs"/>
              </a:rPr>
              <a:t>JEOPARDISING PERSONAL INFOMATION</a:t>
            </a:r>
          </a:p>
        </p:txBody>
      </p:sp>
      <p:pic>
        <p:nvPicPr>
          <p:cNvPr id="5" name="Picture 5"/>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95444" y="4962363"/>
            <a:ext cx="4743450" cy="4095750"/>
          </a:xfrm>
          <a:prstGeom prst="rect">
            <a:avLst/>
          </a:prstGeom>
        </p:spPr>
      </p:pic>
      <p:pic>
        <p:nvPicPr>
          <p:cNvPr id="6" name="Picture 6"/>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1305087"/>
            <a:ext cx="4743450" cy="4095750"/>
          </a:xfrm>
          <a:prstGeom prst="rect">
            <a:avLst/>
          </a:prstGeom>
        </p:spPr>
      </p:pic>
      <p:pic>
        <p:nvPicPr>
          <p:cNvPr id="7" name="Picture 7"/>
          <p:cNvPicPr>
            <a:picLocks noChangeAspect="1"/>
          </p:cNvPicPr>
          <p:nvPr/>
        </p:nvPicPr>
        <p:blipFill>
          <a:blip r:embed="rId2" cstate="print">
            <a:alphaModFix amt="17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4856" y="4962363"/>
            <a:ext cx="4743450" cy="4095750"/>
          </a:xfrm>
          <a:prstGeom prst="rect">
            <a:avLst/>
          </a:prstGeom>
        </p:spPr>
      </p:pic>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171950" y="0"/>
            <a:ext cx="5602452" cy="7315837"/>
          </a:xfrm>
          <a:prstGeom prst="rect">
            <a:avLst/>
          </a:prstGeom>
        </p:spPr>
      </p:pic>
      <p:sp>
        <p:nvSpPr>
          <p:cNvPr id="21" name="TextBox 9">
            <a:extLst>
              <a:ext uri="{FF2B5EF4-FFF2-40B4-BE49-F238E27FC236}">
                <a16:creationId xmlns:a16="http://schemas.microsoft.com/office/drawing/2014/main" id="{9CFF0982-0286-C6D3-F70B-98077131B933}"/>
              </a:ext>
            </a:extLst>
          </p:cNvPr>
          <p:cNvSpPr txBox="1"/>
          <p:nvPr/>
        </p:nvSpPr>
        <p:spPr>
          <a:xfrm>
            <a:off x="4734526" y="1515796"/>
            <a:ext cx="4477299" cy="4283609"/>
          </a:xfrm>
          <a:prstGeom prst="rect">
            <a:avLst/>
          </a:prstGeom>
        </p:spPr>
        <p:txBody>
          <a:bodyPr wrap="square" lIns="0" tIns="0" rIns="0" bIns="0" rtlCol="0" anchor="t">
            <a:spAutoFit/>
          </a:bodyPr>
          <a:lstStyle/>
          <a:p>
            <a:pPr marL="0" marR="0" lvl="0" indent="0" algn="ctr" defTabSz="914400" rtl="0" eaLnBrk="1" fontAlgn="auto" latinLnBrk="0" hangingPunct="1">
              <a:lnSpc>
                <a:spcPts val="2817"/>
              </a:lnSpc>
              <a:spcBef>
                <a:spcPts val="0"/>
              </a:spcBef>
              <a:spcAft>
                <a:spcPts val="0"/>
              </a:spcAft>
              <a:buClrTx/>
              <a:buSzTx/>
              <a:buFontTx/>
              <a:buNone/>
              <a:tabLst/>
              <a:defRPr/>
            </a:pPr>
            <a:r>
              <a:rPr kumimoji="0" lang="en-GB" sz="2012" b="0" i="0" u="none" strike="noStrike" kern="1200" cap="none" spc="20" normalizeH="0" baseline="0" noProof="0" dirty="0">
                <a:ln>
                  <a:noFill/>
                </a:ln>
                <a:solidFill>
                  <a:srgbClr val="1C7E8F"/>
                </a:solidFill>
                <a:effectLst/>
                <a:uLnTx/>
                <a:uFillTx/>
                <a:latin typeface="Glacial Indifference"/>
                <a:ea typeface="+mn-ea"/>
                <a:cs typeface="+mn-cs"/>
              </a:rPr>
              <a:t>Sharing personal information can leave you vulnerable. Whether you accidentally share bank details with a stranger or your child posts family holiday plans on social media, both instances can have damaging consequences. It’s essential to remain cautious and never post anything that could leave you open to harm. Monitoring children’s usage and talking openly about what not to share on the internet will help too.</a:t>
            </a:r>
          </a:p>
        </p:txBody>
      </p:sp>
    </p:spTree>
    <p:extLst>
      <p:ext uri="{BB962C8B-B14F-4D97-AF65-F5344CB8AC3E}">
        <p14:creationId xmlns:p14="http://schemas.microsoft.com/office/powerpoint/2010/main" val="25855436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5.3.3511"/>
  <p:tag name="SLIDO_PRESENTATION_ID" val="00000000-0000-0000-0000-000000000000"/>
  <p:tag name="SLIDO_EVENT_UUID" val="5a7f5267-f655-48b8-bf0f-3782b55a6574"/>
  <p:tag name="SLIDO_EVENT_SECTION_UUID" val="d5c0301a-4a3b-4764-920c-95e3adae21a0"/>
</p:tagLst>
</file>

<file path=ppt/tags/tag10.xml><?xml version="1.0" encoding="utf-8"?>
<p:tagLst xmlns:a="http://schemas.openxmlformats.org/drawingml/2006/main" xmlns:r="http://schemas.openxmlformats.org/officeDocument/2006/relationships" xmlns:p="http://schemas.openxmlformats.org/presentationml/2006/main">
  <p:tag name="SLIDO_ELEMENT" val="title"/>
</p:tagLst>
</file>

<file path=ppt/tags/tag11.xml><?xml version="1.0" encoding="utf-8"?>
<p:tagLst xmlns:a="http://schemas.openxmlformats.org/drawingml/2006/main" xmlns:r="http://schemas.openxmlformats.org/officeDocument/2006/relationships" xmlns:p="http://schemas.openxmlformats.org/presentationml/2006/main">
  <p:tag name="SLIDO_ELEMENT" val="footer"/>
</p:tagLst>
</file>

<file path=ppt/tags/tag12.xml><?xml version="1.0" encoding="utf-8"?>
<p:tagLst xmlns:a="http://schemas.openxmlformats.org/drawingml/2006/main" xmlns:r="http://schemas.openxmlformats.org/officeDocument/2006/relationships" xmlns:p="http://schemas.openxmlformats.org/presentationml/2006/main">
  <p:tag name="SLIDO_METADATA" val="eyJUaW1lc3RhbXAiOjE2NzYyMjMxNjF9"/>
  <p:tag name="SLIDO_TYPE" val="SlidoPoll"/>
  <p:tag name="SLIDO_POLL_UUID" val="defc65a4-874e-4d1f-8b92-b2bd857bbe0e"/>
  <p:tag name="SLIDO_TIMELINE" val="W3sicG9sbFF1ZXN0aW9uVXVpZCI6IjY5OWY4YTJjLTM2NDMtNDJlNS04ZjQ1LWExNjk1YTg4ZmI0YyIsInNob3dSZXN1bHRzIjp0cnVlLCJzaG93Q29ycmVjdEFuc3dlcnMiOmZhbHNlLCJ2b3RpbmdMb2NrZWQiOmZhbHNlfV0="/>
</p:tagLst>
</file>

<file path=ppt/tags/tag13.xml><?xml version="1.0" encoding="utf-8"?>
<p:tagLst xmlns:a="http://schemas.openxmlformats.org/drawingml/2006/main" xmlns:r="http://schemas.openxmlformats.org/officeDocument/2006/relationships" xmlns:p="http://schemas.openxmlformats.org/presentationml/2006/main">
  <p:tag name="SLIDO_ELEMENT" val="logo"/>
</p:tagLst>
</file>

<file path=ppt/tags/tag1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15.xml><?xml version="1.0" encoding="utf-8"?>
<p:tagLst xmlns:a="http://schemas.openxmlformats.org/drawingml/2006/main" xmlns:r="http://schemas.openxmlformats.org/officeDocument/2006/relationships" xmlns:p="http://schemas.openxmlformats.org/presentationml/2006/main">
  <p:tag name="SLIDO_ELEMENT" val="title"/>
</p:tagLst>
</file>

<file path=ppt/tags/tag16.xml><?xml version="1.0" encoding="utf-8"?>
<p:tagLst xmlns:a="http://schemas.openxmlformats.org/drawingml/2006/main" xmlns:r="http://schemas.openxmlformats.org/officeDocument/2006/relationships" xmlns:p="http://schemas.openxmlformats.org/presentationml/2006/main">
  <p:tag name="SLIDO_ELEMENT" val="footer"/>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2NzYxNDE2NjR9"/>
  <p:tag name="SLIDO_TYPE" val="SlidoPoll"/>
  <p:tag name="SLIDO_POLL_UUID" val="e4729283-1ff1-4eb2-9f8a-d4cf8caf2955"/>
  <p:tag name="SLIDO_TIMELINE" val="W3sicG9sbFF1ZXN0aW9uVXVpZCI6IjE5ZWY4NWMxLTk5NGItNGM4My1hNmIwLTk2YzkzNWVhODYxOSIsInNob3dSZXN1bHRzIjp0cnVlLCJzaG93Q29ycmVjdEFuc3dlcnMiOmZhbHNlLCJ2b3RpbmdMb2NrZWQiOmZhbHNlfV0="/>
</p:tagLst>
</file>

<file path=ppt/tags/tag3.xml><?xml version="1.0" encoding="utf-8"?>
<p:tagLst xmlns:a="http://schemas.openxmlformats.org/drawingml/2006/main" xmlns:r="http://schemas.openxmlformats.org/officeDocument/2006/relationships" xmlns:p="http://schemas.openxmlformats.org/presentationml/2006/main">
  <p:tag name="SLIDO_ELEMENT" val="logo"/>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footer"/>
</p:tagLst>
</file>

<file path=ppt/tags/tag7.xml><?xml version="1.0" encoding="utf-8"?>
<p:tagLst xmlns:a="http://schemas.openxmlformats.org/drawingml/2006/main" xmlns:r="http://schemas.openxmlformats.org/officeDocument/2006/relationships" xmlns:p="http://schemas.openxmlformats.org/presentationml/2006/main">
  <p:tag name="SLIDO_METADATA" val="eyJUaW1lc3RhbXAiOjE2NzYxNDEzMjl9"/>
  <p:tag name="SLIDO_TYPE" val="SlidoPoll"/>
  <p:tag name="SLIDO_POLL_UUID" val="92ef9249-a8b8-458e-9c1e-8bc02c1e0afb"/>
  <p:tag name="SLIDO_TIMELINE" val="W3sicG9sbFF1ZXN0aW9uVXVpZCI6IjQzN2VhNzc4LTQ3NDQtNDE0My1iMzVlLTFlMjU1OThiMjgxNSIsInNob3dSZXN1bHRzIjp0cnVlLCJzaG93Q29ycmVjdEFuc3dlcnMiOmZhbHNlLCJ2b3RpbmdMb2NrZWQiOmZhbHNlfV0="/>
</p:tagLst>
</file>

<file path=ppt/tags/tag8.xml><?xml version="1.0" encoding="utf-8"?>
<p:tagLst xmlns:a="http://schemas.openxmlformats.org/drawingml/2006/main" xmlns:r="http://schemas.openxmlformats.org/officeDocument/2006/relationships" xmlns:p="http://schemas.openxmlformats.org/presentationml/2006/main">
  <p:tag name="SLIDO_ELEMENT" val="logo"/>
</p:tagLst>
</file>

<file path=ppt/tags/tag9.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1712</TotalTime>
  <Words>1819</Words>
  <Application>Microsoft Office PowerPoint</Application>
  <PresentationFormat>Custom</PresentationFormat>
  <Paragraphs>148</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Glacial Indifference Bold</vt:lpstr>
      <vt:lpstr>Arial</vt:lpstr>
      <vt:lpstr>Glacial Indifference</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Computer Icon Background Technology Presentation</dc:title>
  <dc:creator>Hannah Worrall</dc:creator>
  <cp:lastModifiedBy>Hannah Worrall</cp:lastModifiedBy>
  <cp:revision>21</cp:revision>
  <cp:lastPrinted>2023-02-13T10:36:43Z</cp:lastPrinted>
  <dcterms:created xsi:type="dcterms:W3CDTF">2006-08-16T00:00:00Z</dcterms:created>
  <dcterms:modified xsi:type="dcterms:W3CDTF">2023-02-13T13:40:10Z</dcterms:modified>
  <dc:identifier>DAFaSIU2ws8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1.5.3.3511</vt:lpwstr>
  </property>
</Properties>
</file>