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6" r:id="rId41"/>
    <p:sldId id="295" r:id="rId42"/>
  </p:sldIdLst>
  <p:sldSz cx="9753600" cy="73152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gd/ovXLpfwmS8quqtewqumnE43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0BA5609-4E74-40AD-BA2D-C89B2CB15AAA}">
  <a:tblStyle styleId="{70BA5609-4E74-40AD-BA2D-C89B2CB15AAA}"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72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51"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customschemas.google.com/relationships/presentationmetadata" Target="metadata"/><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 name="Google Shape;64;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 name="Google Shape;69;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 name="Google Shape;192;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 name="Google Shape;198;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9" name="Google Shape;209;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1" name="Google Shape;221;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7" name="Google Shape;227;p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 name="Google Shape;75;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3" name="Google Shape;233;p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4" name="Google Shape;244;p3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3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3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3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p3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4" name="Google Shape;274;p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29a9941e51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0" name="Google Shape;280;g29a9941e51c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p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 name="Google Shape;80;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2" name="Google Shape;292;p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p:cSld name="Title">
    <p:spTree>
      <p:nvGrpSpPr>
        <p:cNvPr id="1" name="Shape 20"/>
        <p:cNvGrpSpPr/>
        <p:nvPr/>
      </p:nvGrpSpPr>
      <p:grpSpPr>
        <a:xfrm>
          <a:off x="0" y="0"/>
          <a:ext cx="0" cy="0"/>
          <a:chOff x="0" y="0"/>
          <a:chExt cx="0" cy="0"/>
        </a:xfrm>
      </p:grpSpPr>
      <p:sp>
        <p:nvSpPr>
          <p:cNvPr id="21" name="Google Shape;21;p41"/>
          <p:cNvSpPr txBox="1">
            <a:spLocks noGrp="1"/>
          </p:cNvSpPr>
          <p:nvPr>
            <p:ph type="title"/>
          </p:nvPr>
        </p:nvSpPr>
        <p:spPr>
          <a:xfrm>
            <a:off x="762000" y="2362200"/>
            <a:ext cx="8229600" cy="25908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2"/>
              </a:buClr>
              <a:buSzPts val="4400"/>
              <a:buFont typeface="Trebuchet MS"/>
              <a:buNone/>
              <a:defRPr b="1">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4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4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4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2">
  <p:cSld name="Title and Content 2">
    <p:spTree>
      <p:nvGrpSpPr>
        <p:cNvPr id="1" name="Shape 25"/>
        <p:cNvGrpSpPr/>
        <p:nvPr/>
      </p:nvGrpSpPr>
      <p:grpSpPr>
        <a:xfrm>
          <a:off x="0" y="0"/>
          <a:ext cx="0" cy="0"/>
          <a:chOff x="0" y="0"/>
          <a:chExt cx="0" cy="0"/>
        </a:xfrm>
      </p:grpSpPr>
      <p:sp>
        <p:nvSpPr>
          <p:cNvPr id="26" name="Google Shape;26;p4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pic>
        <p:nvPicPr>
          <p:cNvPr id="29" name="Google Shape;29;p42"/>
          <p:cNvPicPr preferRelativeResize="0"/>
          <p:nvPr/>
        </p:nvPicPr>
        <p:blipFill rotWithShape="1">
          <a:blip r:embed="rId2">
            <a:alphaModFix/>
          </a:blip>
          <a:srcRect/>
          <a:stretch/>
        </p:blipFill>
        <p:spPr>
          <a:xfrm>
            <a:off x="2171700" y="-19050"/>
            <a:ext cx="7602391" cy="7391109"/>
          </a:xfrm>
          <a:prstGeom prst="rect">
            <a:avLst/>
          </a:prstGeom>
          <a:noFill/>
          <a:ln>
            <a:noFill/>
          </a:ln>
        </p:spPr>
      </p:pic>
      <p:sp>
        <p:nvSpPr>
          <p:cNvPr id="30" name="Google Shape;30;p42"/>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lvl1pPr marL="457200" lvl="0" indent="-431800" algn="l">
              <a:spcBef>
                <a:spcPts val="640"/>
              </a:spcBef>
              <a:spcAft>
                <a:spcPts val="0"/>
              </a:spcAft>
              <a:buClr>
                <a:srgbClr val="1C7E8F"/>
              </a:buClr>
              <a:buSzPts val="3200"/>
              <a:buChar char="•"/>
              <a:defRPr>
                <a:solidFill>
                  <a:srgbClr val="1C7E8F"/>
                </a:solidFill>
              </a:defRPr>
            </a:lvl1pPr>
            <a:lvl2pPr marL="914400" lvl="1" indent="-406400" algn="l">
              <a:spcBef>
                <a:spcPts val="560"/>
              </a:spcBef>
              <a:spcAft>
                <a:spcPts val="0"/>
              </a:spcAft>
              <a:buClr>
                <a:srgbClr val="1C7E8F"/>
              </a:buClr>
              <a:buSzPts val="2800"/>
              <a:buChar char="–"/>
              <a:defRPr>
                <a:solidFill>
                  <a:srgbClr val="1C7E8F"/>
                </a:solidFill>
              </a:defRPr>
            </a:lvl2pPr>
            <a:lvl3pPr marL="1371600" lvl="2" indent="-381000" algn="l">
              <a:spcBef>
                <a:spcPts val="480"/>
              </a:spcBef>
              <a:spcAft>
                <a:spcPts val="0"/>
              </a:spcAft>
              <a:buClr>
                <a:srgbClr val="1C7E8F"/>
              </a:buClr>
              <a:buSzPts val="2400"/>
              <a:buChar char="•"/>
              <a:defRPr>
                <a:solidFill>
                  <a:srgbClr val="1C7E8F"/>
                </a:solidFill>
              </a:defRPr>
            </a:lvl3pPr>
            <a:lvl4pPr marL="1828800" lvl="3" indent="-355600" algn="l">
              <a:spcBef>
                <a:spcPts val="400"/>
              </a:spcBef>
              <a:spcAft>
                <a:spcPts val="0"/>
              </a:spcAft>
              <a:buClr>
                <a:srgbClr val="1C7E8F"/>
              </a:buClr>
              <a:buSzPts val="2000"/>
              <a:buChar char="–"/>
              <a:defRPr>
                <a:solidFill>
                  <a:srgbClr val="1C7E8F"/>
                </a:solidFill>
              </a:defRPr>
            </a:lvl4pPr>
            <a:lvl5pPr marL="2286000" lvl="4" indent="-355600" algn="l">
              <a:spcBef>
                <a:spcPts val="400"/>
              </a:spcBef>
              <a:spcAft>
                <a:spcPts val="0"/>
              </a:spcAft>
              <a:buClr>
                <a:srgbClr val="1C7E8F"/>
              </a:buClr>
              <a:buSzPts val="2000"/>
              <a:buChar char="»"/>
              <a:defRPr>
                <a:solidFill>
                  <a:srgbClr val="1C7E8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42"/>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lvl1pPr marL="457200" lvl="0" indent="-228600" algn="ctr">
              <a:spcBef>
                <a:spcPts val="800"/>
              </a:spcBef>
              <a:spcAft>
                <a:spcPts val="0"/>
              </a:spcAft>
              <a:buClr>
                <a:schemeClr val="lt1"/>
              </a:buClr>
              <a:buSzPts val="4000"/>
              <a:buNone/>
              <a:defRPr sz="4000" b="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1">
  <p:cSld name="Title and content 1">
    <p:spTree>
      <p:nvGrpSpPr>
        <p:cNvPr id="1" name="Shape 32"/>
        <p:cNvGrpSpPr/>
        <p:nvPr/>
      </p:nvGrpSpPr>
      <p:grpSpPr>
        <a:xfrm>
          <a:off x="0" y="0"/>
          <a:ext cx="0" cy="0"/>
          <a:chOff x="0" y="0"/>
          <a:chExt cx="0" cy="0"/>
        </a:xfrm>
      </p:grpSpPr>
      <p:sp>
        <p:nvSpPr>
          <p:cNvPr id="33" name="Google Shape;33;p4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4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4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pic>
        <p:nvPicPr>
          <p:cNvPr id="36" name="Google Shape;36;p43"/>
          <p:cNvPicPr preferRelativeResize="0"/>
          <p:nvPr/>
        </p:nvPicPr>
        <p:blipFill rotWithShape="1">
          <a:blip r:embed="rId2">
            <a:alphaModFix/>
          </a:blip>
          <a:srcRect/>
          <a:stretch/>
        </p:blipFill>
        <p:spPr>
          <a:xfrm>
            <a:off x="0" y="2286001"/>
            <a:ext cx="9791164" cy="5043394"/>
          </a:xfrm>
          <a:prstGeom prst="rect">
            <a:avLst/>
          </a:prstGeom>
          <a:noFill/>
          <a:ln>
            <a:noFill/>
          </a:ln>
        </p:spPr>
      </p:pic>
      <p:sp>
        <p:nvSpPr>
          <p:cNvPr id="37" name="Google Shape;37;p43"/>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lvl1pPr marL="457200" lvl="0" indent="-431800" algn="ctr">
              <a:spcBef>
                <a:spcPts val="640"/>
              </a:spcBef>
              <a:spcAft>
                <a:spcPts val="0"/>
              </a:spcAft>
              <a:buClr>
                <a:srgbClr val="1C7E8F"/>
              </a:buClr>
              <a:buSzPts val="3200"/>
              <a:buChar char="•"/>
              <a:defRPr>
                <a:solidFill>
                  <a:srgbClr val="1C7E8F"/>
                </a:solidFill>
              </a:defRPr>
            </a:lvl1pPr>
            <a:lvl2pPr marL="914400" lvl="1" indent="-406400" algn="ctr">
              <a:spcBef>
                <a:spcPts val="560"/>
              </a:spcBef>
              <a:spcAft>
                <a:spcPts val="0"/>
              </a:spcAft>
              <a:buClr>
                <a:srgbClr val="1C7E8F"/>
              </a:buClr>
              <a:buSzPts val="2800"/>
              <a:buChar char="–"/>
              <a:defRPr>
                <a:solidFill>
                  <a:srgbClr val="1C7E8F"/>
                </a:solidFill>
              </a:defRPr>
            </a:lvl2pPr>
            <a:lvl3pPr marL="1371600" lvl="2" indent="-381000" algn="ctr">
              <a:spcBef>
                <a:spcPts val="480"/>
              </a:spcBef>
              <a:spcAft>
                <a:spcPts val="0"/>
              </a:spcAft>
              <a:buClr>
                <a:srgbClr val="1C7E8F"/>
              </a:buClr>
              <a:buSzPts val="2400"/>
              <a:buChar char="•"/>
              <a:defRPr>
                <a:solidFill>
                  <a:srgbClr val="1C7E8F"/>
                </a:solidFill>
              </a:defRPr>
            </a:lvl3pPr>
            <a:lvl4pPr marL="1828800" lvl="3" indent="-355600" algn="ctr">
              <a:spcBef>
                <a:spcPts val="400"/>
              </a:spcBef>
              <a:spcAft>
                <a:spcPts val="0"/>
              </a:spcAft>
              <a:buClr>
                <a:srgbClr val="1C7E8F"/>
              </a:buClr>
              <a:buSzPts val="2000"/>
              <a:buChar char="–"/>
              <a:defRPr>
                <a:solidFill>
                  <a:srgbClr val="1C7E8F"/>
                </a:solidFill>
              </a:defRPr>
            </a:lvl4pPr>
            <a:lvl5pPr marL="2286000" lvl="4" indent="-355600" algn="ctr">
              <a:spcBef>
                <a:spcPts val="400"/>
              </a:spcBef>
              <a:spcAft>
                <a:spcPts val="0"/>
              </a:spcAft>
              <a:buClr>
                <a:srgbClr val="1C7E8F"/>
              </a:buClr>
              <a:buSzPts val="2000"/>
              <a:buChar char="»"/>
              <a:defRPr>
                <a:solidFill>
                  <a:srgbClr val="1C7E8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8" name="Google Shape;38;p43"/>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lvl1pPr marL="457200" lvl="0" indent="-228600" algn="ctr">
              <a:spcBef>
                <a:spcPts val="800"/>
              </a:spcBef>
              <a:spcAft>
                <a:spcPts val="0"/>
              </a:spcAft>
              <a:buClr>
                <a:schemeClr val="lt1"/>
              </a:buClr>
              <a:buSzPts val="4000"/>
              <a:buNone/>
              <a:defRPr sz="4000" b="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3">
  <p:cSld name="Title and Content 3">
    <p:spTree>
      <p:nvGrpSpPr>
        <p:cNvPr id="1" name="Shape 39"/>
        <p:cNvGrpSpPr/>
        <p:nvPr/>
      </p:nvGrpSpPr>
      <p:grpSpPr>
        <a:xfrm>
          <a:off x="0" y="0"/>
          <a:ext cx="0" cy="0"/>
          <a:chOff x="0" y="0"/>
          <a:chExt cx="0" cy="0"/>
        </a:xfrm>
      </p:grpSpPr>
      <p:sp>
        <p:nvSpPr>
          <p:cNvPr id="40" name="Google Shape;40;p4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4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4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pic>
        <p:nvPicPr>
          <p:cNvPr id="43" name="Google Shape;43;p44"/>
          <p:cNvPicPr preferRelativeResize="0"/>
          <p:nvPr/>
        </p:nvPicPr>
        <p:blipFill rotWithShape="1">
          <a:blip r:embed="rId2">
            <a:alphaModFix/>
          </a:blip>
          <a:srcRect/>
          <a:stretch/>
        </p:blipFill>
        <p:spPr>
          <a:xfrm>
            <a:off x="4171950" y="0"/>
            <a:ext cx="5602452" cy="7315837"/>
          </a:xfrm>
          <a:prstGeom prst="rect">
            <a:avLst/>
          </a:prstGeom>
          <a:noFill/>
          <a:ln>
            <a:noFill/>
          </a:ln>
        </p:spPr>
      </p:pic>
      <p:sp>
        <p:nvSpPr>
          <p:cNvPr id="44" name="Google Shape;44;p44"/>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lvl1pPr marL="457200" lvl="0" indent="-431800" algn="ctr">
              <a:spcBef>
                <a:spcPts val="640"/>
              </a:spcBef>
              <a:spcAft>
                <a:spcPts val="0"/>
              </a:spcAft>
              <a:buClr>
                <a:srgbClr val="1C7E8F"/>
              </a:buClr>
              <a:buSzPts val="3200"/>
              <a:buChar char="•"/>
              <a:defRPr>
                <a:solidFill>
                  <a:srgbClr val="1C7E8F"/>
                </a:solidFill>
              </a:defRPr>
            </a:lvl1pPr>
            <a:lvl2pPr marL="914400" lvl="1" indent="-406400" algn="ctr">
              <a:spcBef>
                <a:spcPts val="560"/>
              </a:spcBef>
              <a:spcAft>
                <a:spcPts val="0"/>
              </a:spcAft>
              <a:buClr>
                <a:srgbClr val="1C7E8F"/>
              </a:buClr>
              <a:buSzPts val="2800"/>
              <a:buChar char="–"/>
              <a:defRPr>
                <a:solidFill>
                  <a:srgbClr val="1C7E8F"/>
                </a:solidFill>
              </a:defRPr>
            </a:lvl2pPr>
            <a:lvl3pPr marL="1371600" lvl="2" indent="-381000" algn="ctr">
              <a:spcBef>
                <a:spcPts val="480"/>
              </a:spcBef>
              <a:spcAft>
                <a:spcPts val="0"/>
              </a:spcAft>
              <a:buClr>
                <a:srgbClr val="1C7E8F"/>
              </a:buClr>
              <a:buSzPts val="2400"/>
              <a:buChar char="•"/>
              <a:defRPr>
                <a:solidFill>
                  <a:srgbClr val="1C7E8F"/>
                </a:solidFill>
              </a:defRPr>
            </a:lvl3pPr>
            <a:lvl4pPr marL="1828800" lvl="3" indent="-355600" algn="ctr">
              <a:spcBef>
                <a:spcPts val="400"/>
              </a:spcBef>
              <a:spcAft>
                <a:spcPts val="0"/>
              </a:spcAft>
              <a:buClr>
                <a:srgbClr val="1C7E8F"/>
              </a:buClr>
              <a:buSzPts val="2000"/>
              <a:buChar char="–"/>
              <a:defRPr>
                <a:solidFill>
                  <a:srgbClr val="1C7E8F"/>
                </a:solidFill>
              </a:defRPr>
            </a:lvl4pPr>
            <a:lvl5pPr marL="2286000" lvl="4" indent="-355600" algn="ctr">
              <a:spcBef>
                <a:spcPts val="400"/>
              </a:spcBef>
              <a:spcAft>
                <a:spcPts val="0"/>
              </a:spcAft>
              <a:buClr>
                <a:srgbClr val="1C7E8F"/>
              </a:buClr>
              <a:buSzPts val="2000"/>
              <a:buChar char="»"/>
              <a:defRPr>
                <a:solidFill>
                  <a:srgbClr val="1C7E8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5" name="Google Shape;45;p44"/>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lvl1pPr marL="457200" lvl="0" indent="-228600" algn="ctr">
              <a:spcBef>
                <a:spcPts val="800"/>
              </a:spcBef>
              <a:spcAft>
                <a:spcPts val="0"/>
              </a:spcAft>
              <a:buClr>
                <a:schemeClr val="lt1"/>
              </a:buClr>
              <a:buSzPts val="4000"/>
              <a:buNone/>
              <a:defRPr sz="4000" b="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
        <p:cNvGrpSpPr/>
        <p:nvPr/>
      </p:nvGrpSpPr>
      <p:grpSpPr>
        <a:xfrm>
          <a:off x="0" y="0"/>
          <a:ext cx="0" cy="0"/>
          <a:chOff x="0" y="0"/>
          <a:chExt cx="0" cy="0"/>
        </a:xfrm>
      </p:grpSpPr>
      <p:sp>
        <p:nvSpPr>
          <p:cNvPr id="47" name="Google Shape;47;p4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4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4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4">
  <p:cSld name="Title and Content 4">
    <p:spTree>
      <p:nvGrpSpPr>
        <p:cNvPr id="1" name="Shape 50"/>
        <p:cNvGrpSpPr/>
        <p:nvPr/>
      </p:nvGrpSpPr>
      <p:grpSpPr>
        <a:xfrm>
          <a:off x="0" y="0"/>
          <a:ext cx="0" cy="0"/>
          <a:chOff x="0" y="0"/>
          <a:chExt cx="0" cy="0"/>
        </a:xfrm>
      </p:grpSpPr>
      <p:sp>
        <p:nvSpPr>
          <p:cNvPr id="51" name="Google Shape;51;p4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4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pic>
        <p:nvPicPr>
          <p:cNvPr id="54" name="Google Shape;54;p46"/>
          <p:cNvPicPr preferRelativeResize="0"/>
          <p:nvPr/>
        </p:nvPicPr>
        <p:blipFill rotWithShape="1">
          <a:blip r:embed="rId2">
            <a:alphaModFix/>
          </a:blip>
          <a:srcRect/>
          <a:stretch/>
        </p:blipFill>
        <p:spPr>
          <a:xfrm>
            <a:off x="0" y="0"/>
            <a:ext cx="4419600" cy="7371618"/>
          </a:xfrm>
          <a:prstGeom prst="rect">
            <a:avLst/>
          </a:prstGeom>
          <a:noFill/>
          <a:ln>
            <a:noFill/>
          </a:ln>
        </p:spPr>
      </p:pic>
      <p:sp>
        <p:nvSpPr>
          <p:cNvPr id="55" name="Google Shape;55;p46"/>
          <p:cNvSpPr txBox="1">
            <a:spLocks noGrp="1"/>
          </p:cNvSpPr>
          <p:nvPr>
            <p:ph type="body" idx="1"/>
          </p:nvPr>
        </p:nvSpPr>
        <p:spPr>
          <a:xfrm>
            <a:off x="285665" y="1066800"/>
            <a:ext cx="3905335" cy="5791200"/>
          </a:xfrm>
          <a:prstGeom prst="rect">
            <a:avLst/>
          </a:prstGeom>
          <a:noFill/>
          <a:ln>
            <a:noFill/>
          </a:ln>
        </p:spPr>
        <p:txBody>
          <a:bodyPr spcFirstLastPara="1" wrap="square" lIns="91425" tIns="45700" rIns="91425" bIns="45700" anchor="b" anchorCtr="0">
            <a:normAutofit/>
          </a:bodyPr>
          <a:lstStyle>
            <a:lvl1pPr marL="457200" lvl="0" indent="-431800" algn="l">
              <a:spcBef>
                <a:spcPts val="640"/>
              </a:spcBef>
              <a:spcAft>
                <a:spcPts val="0"/>
              </a:spcAft>
              <a:buClr>
                <a:srgbClr val="1C7E8F"/>
              </a:buClr>
              <a:buSzPts val="3200"/>
              <a:buChar char="•"/>
              <a:defRPr>
                <a:solidFill>
                  <a:srgbClr val="1C7E8F"/>
                </a:solidFill>
              </a:defRPr>
            </a:lvl1pPr>
            <a:lvl2pPr marL="914400" lvl="1" indent="-406400" algn="l">
              <a:spcBef>
                <a:spcPts val="560"/>
              </a:spcBef>
              <a:spcAft>
                <a:spcPts val="0"/>
              </a:spcAft>
              <a:buClr>
                <a:srgbClr val="1C7E8F"/>
              </a:buClr>
              <a:buSzPts val="2800"/>
              <a:buChar char="–"/>
              <a:defRPr>
                <a:solidFill>
                  <a:srgbClr val="1C7E8F"/>
                </a:solidFill>
              </a:defRPr>
            </a:lvl2pPr>
            <a:lvl3pPr marL="1371600" lvl="2" indent="-381000" algn="l">
              <a:spcBef>
                <a:spcPts val="480"/>
              </a:spcBef>
              <a:spcAft>
                <a:spcPts val="0"/>
              </a:spcAft>
              <a:buClr>
                <a:srgbClr val="1C7E8F"/>
              </a:buClr>
              <a:buSzPts val="2400"/>
              <a:buChar char="•"/>
              <a:defRPr>
                <a:solidFill>
                  <a:srgbClr val="1C7E8F"/>
                </a:solidFill>
              </a:defRPr>
            </a:lvl3pPr>
            <a:lvl4pPr marL="1828800" lvl="3" indent="-355600" algn="l">
              <a:spcBef>
                <a:spcPts val="400"/>
              </a:spcBef>
              <a:spcAft>
                <a:spcPts val="0"/>
              </a:spcAft>
              <a:buClr>
                <a:srgbClr val="1C7E8F"/>
              </a:buClr>
              <a:buSzPts val="2000"/>
              <a:buChar char="–"/>
              <a:defRPr>
                <a:solidFill>
                  <a:srgbClr val="1C7E8F"/>
                </a:solidFill>
              </a:defRPr>
            </a:lvl4pPr>
            <a:lvl5pPr marL="2286000" lvl="4" indent="-355600" algn="l">
              <a:spcBef>
                <a:spcPts val="400"/>
              </a:spcBef>
              <a:spcAft>
                <a:spcPts val="0"/>
              </a:spcAft>
              <a:buClr>
                <a:srgbClr val="1C7E8F"/>
              </a:buClr>
              <a:buSzPts val="2000"/>
              <a:buChar char="»"/>
              <a:defRPr>
                <a:solidFill>
                  <a:srgbClr val="1C7E8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6" name="Google Shape;56;p46"/>
          <p:cNvSpPr txBox="1">
            <a:spLocks noGrp="1"/>
          </p:cNvSpPr>
          <p:nvPr>
            <p:ph type="body" idx="2"/>
          </p:nvPr>
        </p:nvSpPr>
        <p:spPr>
          <a:xfrm>
            <a:off x="4572000" y="287492"/>
            <a:ext cx="4776788" cy="5046508"/>
          </a:xfrm>
          <a:prstGeom prst="rect">
            <a:avLst/>
          </a:prstGeom>
          <a:noFill/>
          <a:ln>
            <a:noFill/>
          </a:ln>
        </p:spPr>
        <p:txBody>
          <a:bodyPr spcFirstLastPara="1" wrap="square" lIns="91425" tIns="45700" rIns="91425" bIns="45700" anchor="t" anchorCtr="0">
            <a:normAutofit/>
          </a:bodyPr>
          <a:lstStyle>
            <a:lvl1pPr marL="457200" lvl="0" indent="-228600" algn="r">
              <a:spcBef>
                <a:spcPts val="800"/>
              </a:spcBef>
              <a:spcAft>
                <a:spcPts val="0"/>
              </a:spcAft>
              <a:buClr>
                <a:schemeClr val="lt1"/>
              </a:buClr>
              <a:buSzPts val="4000"/>
              <a:buNone/>
              <a:defRPr sz="4000" b="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4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4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4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4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C7E8F"/>
        </a:solidFill>
        <a:effectLst/>
      </p:bgPr>
    </p:bg>
    <p:spTree>
      <p:nvGrpSpPr>
        <p:cNvPr id="1" name="Shape 9"/>
        <p:cNvGrpSpPr/>
        <p:nvPr/>
      </p:nvGrpSpPr>
      <p:grpSpPr>
        <a:xfrm>
          <a:off x="0" y="0"/>
          <a:ext cx="0" cy="0"/>
          <a:chOff x="0" y="0"/>
          <a:chExt cx="0" cy="0"/>
        </a:xfrm>
      </p:grpSpPr>
      <p:sp>
        <p:nvSpPr>
          <p:cNvPr id="10" name="Google Shape;10;p4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Trebuchet MS"/>
              <a:buNone/>
              <a:defRPr sz="4400" b="0" i="0" u="none" strike="noStrike" cap="none">
                <a:solidFill>
                  <a:schemeClr val="dk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Trebuchet MS"/>
                <a:ea typeface="Trebuchet MS"/>
                <a:cs typeface="Trebuchet MS"/>
                <a:sym typeface="Trebuchet MS"/>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Trebuchet MS"/>
                <a:ea typeface="Trebuchet MS"/>
                <a:cs typeface="Trebuchet MS"/>
                <a:sym typeface="Trebuchet MS"/>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Trebuchet MS"/>
                <a:ea typeface="Trebuchet MS"/>
                <a:cs typeface="Trebuchet MS"/>
                <a:sym typeface="Trebuchet MS"/>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Trebuchet MS"/>
                <a:ea typeface="Trebuchet MS"/>
                <a:cs typeface="Trebuchet MS"/>
                <a:sym typeface="Trebuchet MS"/>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Trebuchet MS"/>
                <a:ea typeface="Trebuchet MS"/>
                <a:cs typeface="Trebuchet MS"/>
                <a:sym typeface="Trebuchet MS"/>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4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15" name="Google Shape;15;p40"/>
          <p:cNvPicPr preferRelativeResize="0"/>
          <p:nvPr/>
        </p:nvPicPr>
        <p:blipFill rotWithShape="1">
          <a:blip r:embed="rId9">
            <a:alphaModFix amt="17000"/>
          </a:blip>
          <a:srcRect/>
          <a:stretch/>
        </p:blipFill>
        <p:spPr>
          <a:xfrm>
            <a:off x="2505156" y="1619088"/>
            <a:ext cx="4743450" cy="4095750"/>
          </a:xfrm>
          <a:prstGeom prst="rect">
            <a:avLst/>
          </a:prstGeom>
          <a:noFill/>
          <a:ln>
            <a:noFill/>
          </a:ln>
        </p:spPr>
      </p:pic>
      <p:pic>
        <p:nvPicPr>
          <p:cNvPr id="16" name="Google Shape;16;p40"/>
          <p:cNvPicPr preferRelativeResize="0"/>
          <p:nvPr/>
        </p:nvPicPr>
        <p:blipFill rotWithShape="1">
          <a:blip r:embed="rId9">
            <a:alphaModFix amt="17000"/>
          </a:blip>
          <a:srcRect/>
          <a:stretch/>
        </p:blipFill>
        <p:spPr>
          <a:xfrm>
            <a:off x="-2752644" y="-1305087"/>
            <a:ext cx="4743450" cy="4095750"/>
          </a:xfrm>
          <a:prstGeom prst="rect">
            <a:avLst/>
          </a:prstGeom>
          <a:noFill/>
          <a:ln>
            <a:noFill/>
          </a:ln>
        </p:spPr>
      </p:pic>
      <p:pic>
        <p:nvPicPr>
          <p:cNvPr id="17" name="Google Shape;17;p40"/>
          <p:cNvPicPr preferRelativeResize="0"/>
          <p:nvPr/>
        </p:nvPicPr>
        <p:blipFill rotWithShape="1">
          <a:blip r:embed="rId9">
            <a:alphaModFix amt="17000"/>
          </a:blip>
          <a:srcRect/>
          <a:stretch/>
        </p:blipFill>
        <p:spPr>
          <a:xfrm>
            <a:off x="-2295444" y="4962363"/>
            <a:ext cx="4743450" cy="4095750"/>
          </a:xfrm>
          <a:prstGeom prst="rect">
            <a:avLst/>
          </a:prstGeom>
          <a:noFill/>
          <a:ln>
            <a:noFill/>
          </a:ln>
        </p:spPr>
      </p:pic>
      <p:pic>
        <p:nvPicPr>
          <p:cNvPr id="18" name="Google Shape;18;p40"/>
          <p:cNvPicPr preferRelativeResize="0"/>
          <p:nvPr/>
        </p:nvPicPr>
        <p:blipFill rotWithShape="1">
          <a:blip r:embed="rId9">
            <a:alphaModFix amt="17000"/>
          </a:blip>
          <a:srcRect/>
          <a:stretch/>
        </p:blipFill>
        <p:spPr>
          <a:xfrm>
            <a:off x="7724856" y="-1305087"/>
            <a:ext cx="4743450" cy="4095750"/>
          </a:xfrm>
          <a:prstGeom prst="rect">
            <a:avLst/>
          </a:prstGeom>
          <a:noFill/>
          <a:ln>
            <a:noFill/>
          </a:ln>
        </p:spPr>
      </p:pic>
      <p:pic>
        <p:nvPicPr>
          <p:cNvPr id="19" name="Google Shape;19;p40"/>
          <p:cNvPicPr preferRelativeResize="0"/>
          <p:nvPr/>
        </p:nvPicPr>
        <p:blipFill rotWithShape="1">
          <a:blip r:embed="rId9">
            <a:alphaModFix amt="17000"/>
          </a:blip>
          <a:srcRect/>
          <a:stretch/>
        </p:blipFill>
        <p:spPr>
          <a:xfrm>
            <a:off x="7724856" y="4962363"/>
            <a:ext cx="4743450" cy="409575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ARTIFICIAL INTELLIGENCE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0"/>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AI systems start by collecting massive amounts of data. This data can be text, images, videos, or any information that the AI system will learn from.</a:t>
            </a:r>
            <a:endParaRPr/>
          </a:p>
        </p:txBody>
      </p:sp>
      <p:sp>
        <p:nvSpPr>
          <p:cNvPr id="119" name="Google Shape;119;p10"/>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1. DATA COLLECTION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1"/>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The collected data is then used to train AI models. During this process, the AI system learns to recognize patterns and make predictions. It's like teaching a machine to understand the world.</a:t>
            </a:r>
            <a:endParaRPr/>
          </a:p>
        </p:txBody>
      </p:sp>
      <p:sp>
        <p:nvSpPr>
          <p:cNvPr id="125" name="Google Shape;125;p11"/>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2. TRAINING</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2"/>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AI relies on sophisticated algorithms that process and analyse the data. These algorithms are like the instructions that guide the AI's decision-making process.</a:t>
            </a:r>
            <a:endParaRPr/>
          </a:p>
        </p:txBody>
      </p:sp>
      <p:sp>
        <p:nvSpPr>
          <p:cNvPr id="131" name="Google Shape;131;p12"/>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3. ALGORITHMS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3"/>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One key concept in AI is neural networks, which are inspired by the human brain. These networks consist of interconnected nodes (or "neurons") that process information in layers.</a:t>
            </a:r>
            <a:endParaRPr/>
          </a:p>
        </p:txBody>
      </p:sp>
      <p:sp>
        <p:nvSpPr>
          <p:cNvPr id="137" name="Google Shape;137;p13"/>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4. NEUTRAL NETWORKS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4"/>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Once the AI model is trained, it can make decisions or predictions based on new, unseen data. It uses the patterns it learned during training to provide answers or make recommendations.</a:t>
            </a:r>
            <a:endParaRPr/>
          </a:p>
        </p:txBody>
      </p:sp>
      <p:sp>
        <p:nvSpPr>
          <p:cNvPr id="143" name="Google Shape;143;p14"/>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5.DECISION MAKING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5"/>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AI IN APPS AND GAMES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6"/>
          <p:cNvSpPr txBox="1">
            <a:spLocks noGrp="1"/>
          </p:cNvSpPr>
          <p:nvPr>
            <p:ph type="body" idx="1"/>
          </p:nvPr>
        </p:nvSpPr>
        <p:spPr>
          <a:xfrm>
            <a:off x="2286000" y="354805"/>
            <a:ext cx="7519988" cy="6605589"/>
          </a:xfrm>
          <a:prstGeom prst="rect">
            <a:avLst/>
          </a:prstGeom>
          <a:noFill/>
          <a:ln>
            <a:noFill/>
          </a:ln>
        </p:spPr>
        <p:txBody>
          <a:bodyPr spcFirstLastPara="1" wrap="square" lIns="91425" tIns="45700" rIns="91425" bIns="45700" anchor="ctr" anchorCtr="0">
            <a:normAutofit fontScale="92500" lnSpcReduction="20000"/>
          </a:bodyPr>
          <a:lstStyle/>
          <a:p>
            <a:pPr marL="342900" lvl="0" indent="-342900" algn="l" rtl="0">
              <a:spcBef>
                <a:spcPts val="0"/>
              </a:spcBef>
              <a:spcAft>
                <a:spcPts val="0"/>
              </a:spcAft>
              <a:buClr>
                <a:srgbClr val="1C7E8F"/>
              </a:buClr>
              <a:buSzPct val="100000"/>
              <a:buChar char="•"/>
            </a:pPr>
            <a:r>
              <a:rPr lang="en-GB" sz="2000"/>
              <a:t>Google Search</a:t>
            </a:r>
            <a:br>
              <a:rPr lang="en-GB" sz="2000"/>
            </a:br>
            <a:r>
              <a:rPr lang="en-GB" sz="2000"/>
              <a:t>Uses AI algorithms to understand search queries and provide relevant search results.</a:t>
            </a:r>
            <a:endParaRPr/>
          </a:p>
          <a:p>
            <a:pPr marL="342900" lvl="0" indent="-342900" algn="l" rtl="0">
              <a:spcBef>
                <a:spcPts val="370"/>
              </a:spcBef>
              <a:spcAft>
                <a:spcPts val="0"/>
              </a:spcAft>
              <a:buClr>
                <a:srgbClr val="1C7E8F"/>
              </a:buClr>
              <a:buSzPct val="100000"/>
              <a:buChar char="•"/>
            </a:pPr>
            <a:r>
              <a:rPr lang="en-GB" sz="2000"/>
              <a:t>YouTube</a:t>
            </a:r>
            <a:br>
              <a:rPr lang="en-GB" sz="2000"/>
            </a:br>
            <a:r>
              <a:rPr lang="en-GB" sz="2000"/>
              <a:t>Utilizes AI for content recommendations based on viewing history and user preferences.</a:t>
            </a:r>
            <a:endParaRPr/>
          </a:p>
          <a:p>
            <a:pPr marL="342900" lvl="0" indent="-342900" algn="l" rtl="0">
              <a:spcBef>
                <a:spcPts val="370"/>
              </a:spcBef>
              <a:spcAft>
                <a:spcPts val="0"/>
              </a:spcAft>
              <a:buClr>
                <a:srgbClr val="1C7E8F"/>
              </a:buClr>
              <a:buSzPct val="100000"/>
              <a:buChar char="•"/>
            </a:pPr>
            <a:r>
              <a:rPr lang="en-GB" sz="2000"/>
              <a:t>Netflix</a:t>
            </a:r>
            <a:br>
              <a:rPr lang="en-GB" sz="2000"/>
            </a:br>
            <a:r>
              <a:rPr lang="en-GB" sz="2000"/>
              <a:t>Employs AI for personalized content recommendations and to optimize video streaming quality.</a:t>
            </a:r>
            <a:endParaRPr/>
          </a:p>
          <a:p>
            <a:pPr marL="342900" lvl="0" indent="-342900" algn="l" rtl="0">
              <a:spcBef>
                <a:spcPts val="370"/>
              </a:spcBef>
              <a:spcAft>
                <a:spcPts val="0"/>
              </a:spcAft>
              <a:buClr>
                <a:srgbClr val="1C7E8F"/>
              </a:buClr>
              <a:buSzPct val="100000"/>
              <a:buChar char="•"/>
            </a:pPr>
            <a:r>
              <a:rPr lang="en-GB" sz="2000"/>
              <a:t>Facebook</a:t>
            </a:r>
            <a:br>
              <a:rPr lang="en-GB" sz="2000"/>
            </a:br>
            <a:r>
              <a:rPr lang="en-GB" sz="2000"/>
              <a:t>Uses AI for content moderation, personalized feed algorithms, and facial recognition.</a:t>
            </a:r>
            <a:endParaRPr/>
          </a:p>
          <a:p>
            <a:pPr marL="342900" lvl="0" indent="-342900" algn="l" rtl="0">
              <a:spcBef>
                <a:spcPts val="370"/>
              </a:spcBef>
              <a:spcAft>
                <a:spcPts val="0"/>
              </a:spcAft>
              <a:buClr>
                <a:srgbClr val="1C7E8F"/>
              </a:buClr>
              <a:buSzPct val="100000"/>
              <a:buChar char="•"/>
            </a:pPr>
            <a:r>
              <a:rPr lang="en-GB" sz="2000"/>
              <a:t>Instagram</a:t>
            </a:r>
            <a:br>
              <a:rPr lang="en-GB" sz="2000"/>
            </a:br>
            <a:r>
              <a:rPr lang="en-GB" sz="2000"/>
              <a:t>Utilizes AI for content recommendation, photo tagging, and image recognition.</a:t>
            </a:r>
            <a:endParaRPr/>
          </a:p>
          <a:p>
            <a:pPr marL="342900" lvl="0" indent="-342900" algn="l" rtl="0">
              <a:spcBef>
                <a:spcPts val="370"/>
              </a:spcBef>
              <a:spcAft>
                <a:spcPts val="0"/>
              </a:spcAft>
              <a:buClr>
                <a:srgbClr val="1C7E8F"/>
              </a:buClr>
              <a:buSzPct val="100000"/>
              <a:buChar char="•"/>
            </a:pPr>
            <a:r>
              <a:rPr lang="en-GB" sz="2000"/>
              <a:t>Amazon</a:t>
            </a:r>
            <a:br>
              <a:rPr lang="en-GB" sz="2000"/>
            </a:br>
            <a:r>
              <a:rPr lang="en-GB" sz="2000"/>
              <a:t>Employs AI for product recommendations, inventory management, and delivery route optimization.</a:t>
            </a:r>
            <a:endParaRPr/>
          </a:p>
          <a:p>
            <a:pPr marL="342900" lvl="0" indent="-342900" algn="l" rtl="0">
              <a:spcBef>
                <a:spcPts val="370"/>
              </a:spcBef>
              <a:spcAft>
                <a:spcPts val="0"/>
              </a:spcAft>
              <a:buClr>
                <a:srgbClr val="1C7E8F"/>
              </a:buClr>
              <a:buSzPct val="100000"/>
              <a:buChar char="•"/>
            </a:pPr>
            <a:r>
              <a:rPr lang="en-GB" sz="2000"/>
              <a:t>Apple Siri</a:t>
            </a:r>
            <a:br>
              <a:rPr lang="en-GB" sz="2000"/>
            </a:br>
            <a:r>
              <a:rPr lang="en-GB" sz="2000"/>
              <a:t>Apple's virtual assistant uses AI to understand voice commands and perform tasks.</a:t>
            </a:r>
            <a:endParaRPr/>
          </a:p>
          <a:p>
            <a:pPr marL="342900" lvl="0" indent="-342900" algn="l" rtl="0">
              <a:spcBef>
                <a:spcPts val="370"/>
              </a:spcBef>
              <a:spcAft>
                <a:spcPts val="0"/>
              </a:spcAft>
              <a:buClr>
                <a:srgbClr val="1C7E8F"/>
              </a:buClr>
              <a:buSzPct val="100000"/>
              <a:buChar char="•"/>
            </a:pPr>
            <a:r>
              <a:rPr lang="en-GB" sz="2000"/>
              <a:t>Microsoft Word</a:t>
            </a:r>
            <a:br>
              <a:rPr lang="en-GB" sz="2000"/>
            </a:br>
            <a:r>
              <a:rPr lang="en-GB" sz="2000"/>
              <a:t>Uses AI for grammar and spelling suggestions, as well as in predictive text.</a:t>
            </a:r>
            <a:endParaRPr/>
          </a:p>
          <a:p>
            <a:pPr marL="342900" lvl="0" indent="-342900" algn="l" rtl="0">
              <a:spcBef>
                <a:spcPts val="370"/>
              </a:spcBef>
              <a:spcAft>
                <a:spcPts val="0"/>
              </a:spcAft>
              <a:buClr>
                <a:srgbClr val="1C7E8F"/>
              </a:buClr>
              <a:buSzPct val="100000"/>
              <a:buChar char="•"/>
            </a:pPr>
            <a:r>
              <a:rPr lang="en-GB" sz="2000"/>
              <a:t>Tesla Autopilot</a:t>
            </a:r>
            <a:br>
              <a:rPr lang="en-GB" sz="2000"/>
            </a:br>
            <a:r>
              <a:rPr lang="en-GB" sz="2000"/>
              <a:t>Utilizes AI for autonomous driving and real-time traffic analysis.</a:t>
            </a:r>
            <a:endParaRPr/>
          </a:p>
        </p:txBody>
      </p:sp>
      <p:sp>
        <p:nvSpPr>
          <p:cNvPr id="154" name="Google Shape;154;p16"/>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COMMON AI USES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7"/>
          <p:cNvSpPr txBox="1">
            <a:spLocks noGrp="1"/>
          </p:cNvSpPr>
          <p:nvPr>
            <p:ph type="body" idx="1"/>
          </p:nvPr>
        </p:nvSpPr>
        <p:spPr>
          <a:xfrm>
            <a:off x="2286000" y="354805"/>
            <a:ext cx="7519988" cy="6605589"/>
          </a:xfrm>
          <a:prstGeom prst="rect">
            <a:avLst/>
          </a:prstGeom>
          <a:noFill/>
          <a:ln>
            <a:noFill/>
          </a:ln>
        </p:spPr>
        <p:txBody>
          <a:bodyPr spcFirstLastPara="1" wrap="square" lIns="91425" tIns="45700" rIns="91425" bIns="45700" anchor="ctr" anchorCtr="0">
            <a:normAutofit fontScale="92500" lnSpcReduction="20000"/>
          </a:bodyPr>
          <a:lstStyle/>
          <a:p>
            <a:pPr marL="342900" lvl="0" indent="-342900" algn="l" rtl="0">
              <a:spcBef>
                <a:spcPts val="0"/>
              </a:spcBef>
              <a:spcAft>
                <a:spcPts val="0"/>
              </a:spcAft>
              <a:buClr>
                <a:srgbClr val="1C7E8F"/>
              </a:buClr>
              <a:buSzPct val="100000"/>
              <a:buChar char="•"/>
            </a:pPr>
            <a:r>
              <a:rPr lang="en-GB" sz="2000"/>
              <a:t>Adobe Photoshop</a:t>
            </a:r>
            <a:br>
              <a:rPr lang="en-GB" sz="2000"/>
            </a:br>
            <a:r>
              <a:rPr lang="en-GB" sz="2000"/>
              <a:t>Employs AI for features like Content-Aware Fill and image manipulation.</a:t>
            </a:r>
            <a:endParaRPr/>
          </a:p>
          <a:p>
            <a:pPr marL="342900" lvl="0" indent="-342900" algn="l" rtl="0">
              <a:spcBef>
                <a:spcPts val="370"/>
              </a:spcBef>
              <a:spcAft>
                <a:spcPts val="0"/>
              </a:spcAft>
              <a:buClr>
                <a:srgbClr val="1C7E8F"/>
              </a:buClr>
              <a:buSzPct val="100000"/>
              <a:buChar char="•"/>
            </a:pPr>
            <a:r>
              <a:rPr lang="en-GB" sz="2000"/>
              <a:t>Spotify</a:t>
            </a:r>
            <a:br>
              <a:rPr lang="en-GB" sz="2000"/>
            </a:br>
            <a:r>
              <a:rPr lang="en-GB" sz="2000"/>
              <a:t>Uses AI for music recommendations and personalized playlists.</a:t>
            </a:r>
            <a:endParaRPr/>
          </a:p>
          <a:p>
            <a:pPr marL="342900" lvl="0" indent="-342900" algn="l" rtl="0">
              <a:spcBef>
                <a:spcPts val="370"/>
              </a:spcBef>
              <a:spcAft>
                <a:spcPts val="0"/>
              </a:spcAft>
              <a:buClr>
                <a:srgbClr val="1C7E8F"/>
              </a:buClr>
              <a:buSzPct val="100000"/>
              <a:buChar char="•"/>
            </a:pPr>
            <a:r>
              <a:rPr lang="en-GB" sz="2000"/>
              <a:t>Waze</a:t>
            </a:r>
            <a:br>
              <a:rPr lang="en-GB" sz="2000"/>
            </a:br>
            <a:r>
              <a:rPr lang="en-GB" sz="2000"/>
              <a:t>Employs AI for real-time traffic analysis and optimal route suggestions.</a:t>
            </a:r>
            <a:endParaRPr/>
          </a:p>
          <a:p>
            <a:pPr marL="342900" lvl="0" indent="-342900" algn="l" rtl="0">
              <a:spcBef>
                <a:spcPts val="370"/>
              </a:spcBef>
              <a:spcAft>
                <a:spcPts val="0"/>
              </a:spcAft>
              <a:buClr>
                <a:srgbClr val="1C7E8F"/>
              </a:buClr>
              <a:buSzPct val="100000"/>
              <a:buChar char="•"/>
            </a:pPr>
            <a:r>
              <a:rPr lang="en-GB" sz="2000"/>
              <a:t>Google Maps</a:t>
            </a:r>
            <a:br>
              <a:rPr lang="en-GB" sz="2000"/>
            </a:br>
            <a:r>
              <a:rPr lang="en-GB" sz="2000"/>
              <a:t>Utilizes AI for route optimization, live traffic updates, and location recommendations.</a:t>
            </a:r>
            <a:endParaRPr/>
          </a:p>
          <a:p>
            <a:pPr marL="342900" lvl="0" indent="-342900" algn="l" rtl="0">
              <a:spcBef>
                <a:spcPts val="370"/>
              </a:spcBef>
              <a:spcAft>
                <a:spcPts val="0"/>
              </a:spcAft>
              <a:buClr>
                <a:srgbClr val="1C7E8F"/>
              </a:buClr>
              <a:buSzPct val="100000"/>
              <a:buChar char="•"/>
            </a:pPr>
            <a:r>
              <a:rPr lang="en-GB" sz="2000"/>
              <a:t>Grammarly</a:t>
            </a:r>
            <a:br>
              <a:rPr lang="en-GB" sz="2000"/>
            </a:br>
            <a:r>
              <a:rPr lang="en-GB" sz="2000"/>
              <a:t>Uses AI for grammar checking, style suggestions, and writing enhancement.</a:t>
            </a:r>
            <a:endParaRPr/>
          </a:p>
          <a:p>
            <a:pPr marL="342900" lvl="0" indent="-342900" algn="l" rtl="0">
              <a:spcBef>
                <a:spcPts val="370"/>
              </a:spcBef>
              <a:spcAft>
                <a:spcPts val="0"/>
              </a:spcAft>
              <a:buClr>
                <a:srgbClr val="1C7E8F"/>
              </a:buClr>
              <a:buSzPct val="100000"/>
              <a:buChar char="•"/>
            </a:pPr>
            <a:r>
              <a:rPr lang="en-GB" sz="2000"/>
              <a:t>Pinterest</a:t>
            </a:r>
            <a:br>
              <a:rPr lang="en-GB" sz="2000"/>
            </a:br>
            <a:r>
              <a:rPr lang="en-GB" sz="2000"/>
              <a:t>Employs AI for content recommendations and visual search.</a:t>
            </a:r>
            <a:endParaRPr/>
          </a:p>
          <a:p>
            <a:pPr marL="342900" lvl="0" indent="-342900" algn="l" rtl="0">
              <a:spcBef>
                <a:spcPts val="370"/>
              </a:spcBef>
              <a:spcAft>
                <a:spcPts val="0"/>
              </a:spcAft>
              <a:buClr>
                <a:srgbClr val="1C7E8F"/>
              </a:buClr>
              <a:buSzPct val="100000"/>
              <a:buChar char="•"/>
            </a:pPr>
            <a:r>
              <a:rPr lang="en-GB" sz="2000"/>
              <a:t>TikTok</a:t>
            </a:r>
            <a:br>
              <a:rPr lang="en-GB" sz="2000"/>
            </a:br>
            <a:r>
              <a:rPr lang="en-GB" sz="2000"/>
              <a:t>Utilizes AI for content recommendation and video editing features.</a:t>
            </a:r>
            <a:endParaRPr/>
          </a:p>
          <a:p>
            <a:pPr marL="342900" lvl="0" indent="-342900" algn="l" rtl="0">
              <a:spcBef>
                <a:spcPts val="370"/>
              </a:spcBef>
              <a:spcAft>
                <a:spcPts val="0"/>
              </a:spcAft>
              <a:buClr>
                <a:srgbClr val="1C7E8F"/>
              </a:buClr>
              <a:buSzPct val="100000"/>
              <a:buChar char="•"/>
            </a:pPr>
            <a:r>
              <a:rPr lang="en-GB" sz="2000"/>
              <a:t>Weather Forecasting Apps (e.g., The Weather Channel)</a:t>
            </a:r>
            <a:br>
              <a:rPr lang="en-GB" sz="2000"/>
            </a:br>
            <a:r>
              <a:rPr lang="en-GB" sz="2000"/>
              <a:t>Utilize AI for weather prediction, analysing patterns, and forecasting.</a:t>
            </a:r>
            <a:endParaRPr/>
          </a:p>
          <a:p>
            <a:pPr marL="342900" lvl="0" indent="-342900" algn="l" rtl="0">
              <a:spcBef>
                <a:spcPts val="370"/>
              </a:spcBef>
              <a:spcAft>
                <a:spcPts val="0"/>
              </a:spcAft>
              <a:buClr>
                <a:srgbClr val="1C7E8F"/>
              </a:buClr>
              <a:buSzPct val="100000"/>
              <a:buChar char="•"/>
            </a:pPr>
            <a:r>
              <a:rPr lang="en-GB" sz="2000"/>
              <a:t>Google Translate</a:t>
            </a:r>
            <a:br>
              <a:rPr lang="en-GB" sz="2000"/>
            </a:br>
            <a:r>
              <a:rPr lang="en-GB" sz="2000"/>
              <a:t>Uses AI for language translation, interpretation, and text analysis</a:t>
            </a:r>
            <a:endParaRPr/>
          </a:p>
        </p:txBody>
      </p:sp>
      <p:sp>
        <p:nvSpPr>
          <p:cNvPr id="160" name="Google Shape;160;p17"/>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COMMON AI USES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8"/>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fontScale="85000" lnSpcReduction="20000"/>
          </a:bodyPr>
          <a:lstStyle/>
          <a:p>
            <a:pPr marL="342900" lvl="0" indent="-342900" algn="ctr" rtl="0">
              <a:spcBef>
                <a:spcPts val="0"/>
              </a:spcBef>
              <a:spcAft>
                <a:spcPts val="0"/>
              </a:spcAft>
              <a:buClr>
                <a:srgbClr val="1C7E8F"/>
              </a:buClr>
              <a:buSzPct val="100000"/>
              <a:buChar char="•"/>
            </a:pPr>
            <a:r>
              <a:rPr lang="en-GB"/>
              <a:t>Powerful language generation model developed by OpenAI</a:t>
            </a:r>
            <a:endParaRPr/>
          </a:p>
          <a:p>
            <a:pPr marL="342900" lvl="0" indent="-342900" algn="ctr" rtl="0">
              <a:spcBef>
                <a:spcPts val="544"/>
              </a:spcBef>
              <a:spcAft>
                <a:spcPts val="0"/>
              </a:spcAft>
              <a:buClr>
                <a:srgbClr val="1C7E8F"/>
              </a:buClr>
              <a:buSzPct val="100000"/>
              <a:buChar char="•"/>
            </a:pPr>
            <a:r>
              <a:rPr lang="en-GB"/>
              <a:t>Based on the GPT (generative pre-trained transformer) architecture</a:t>
            </a:r>
            <a:endParaRPr/>
          </a:p>
          <a:p>
            <a:pPr marL="342900" lvl="0" indent="-342900" algn="ctr" rtl="0">
              <a:spcBef>
                <a:spcPts val="544"/>
              </a:spcBef>
              <a:spcAft>
                <a:spcPts val="0"/>
              </a:spcAft>
              <a:buClr>
                <a:srgbClr val="1C7E8F"/>
              </a:buClr>
              <a:buSzPct val="100000"/>
              <a:buChar char="•"/>
            </a:pPr>
            <a:r>
              <a:rPr lang="en-GB"/>
              <a:t>Capable of generating human-like text on a wide range of topics</a:t>
            </a:r>
            <a:endParaRPr/>
          </a:p>
          <a:p>
            <a:pPr marL="342900" lvl="0" indent="-342900" algn="ctr" rtl="0">
              <a:spcBef>
                <a:spcPts val="544"/>
              </a:spcBef>
              <a:spcAft>
                <a:spcPts val="0"/>
              </a:spcAft>
              <a:buClr>
                <a:srgbClr val="1C7E8F"/>
              </a:buClr>
              <a:buSzPct val="100000"/>
              <a:buChar char="•"/>
            </a:pPr>
            <a:r>
              <a:rPr lang="en-GB"/>
              <a:t>It has ingested huge amounts of data</a:t>
            </a:r>
            <a:endParaRPr/>
          </a:p>
          <a:p>
            <a:pPr marL="342900" lvl="0" indent="-342900" algn="ctr" rtl="0">
              <a:spcBef>
                <a:spcPts val="544"/>
              </a:spcBef>
              <a:spcAft>
                <a:spcPts val="0"/>
              </a:spcAft>
              <a:buClr>
                <a:srgbClr val="1C7E8F"/>
              </a:buClr>
              <a:buSzPct val="100000"/>
              <a:buChar char="•"/>
            </a:pPr>
            <a:r>
              <a:rPr lang="en-GB"/>
              <a:t>Able to respond to simple or detailed questions</a:t>
            </a:r>
            <a:endParaRPr/>
          </a:p>
          <a:p>
            <a:pPr marL="342900" lvl="0" indent="-342900" algn="ctr" rtl="0">
              <a:spcBef>
                <a:spcPts val="544"/>
              </a:spcBef>
              <a:spcAft>
                <a:spcPts val="0"/>
              </a:spcAft>
              <a:buClr>
                <a:srgbClr val="1C7E8F"/>
              </a:buClr>
              <a:buSzPct val="100000"/>
              <a:buChar char="•"/>
            </a:pPr>
            <a:r>
              <a:rPr lang="en-GB"/>
              <a:t>Subsequent prompts can refine and enhance its responses</a:t>
            </a:r>
            <a:endParaRPr/>
          </a:p>
        </p:txBody>
      </p:sp>
      <p:sp>
        <p:nvSpPr>
          <p:cNvPr id="166" name="Google Shape;166;p18"/>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CHAT GPT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9"/>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DANGERS OF AI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2"/>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Introduction</a:t>
            </a:r>
            <a:endParaRPr/>
          </a:p>
          <a:p>
            <a:pPr marL="0" lvl="0" indent="0" algn="l" rtl="0">
              <a:spcBef>
                <a:spcPts val="0"/>
              </a:spcBef>
              <a:spcAft>
                <a:spcPts val="0"/>
              </a:spcAft>
              <a:buClr>
                <a:srgbClr val="1C7E8F"/>
              </a:buClr>
              <a:buSzPts val="3200"/>
              <a:buNone/>
            </a:pPr>
            <a:endParaRPr/>
          </a:p>
          <a:p>
            <a:pPr marL="0" lvl="0" indent="0" algn="l" rtl="0">
              <a:spcBef>
                <a:spcPts val="0"/>
              </a:spcBef>
              <a:spcAft>
                <a:spcPts val="0"/>
              </a:spcAft>
              <a:buClr>
                <a:srgbClr val="1C7E8F"/>
              </a:buClr>
              <a:buSzPts val="3200"/>
              <a:buNone/>
            </a:pPr>
            <a:r>
              <a:rPr lang="en-GB"/>
              <a:t>How AI works</a:t>
            </a:r>
            <a:endParaRPr/>
          </a:p>
          <a:p>
            <a:pPr marL="0" lvl="0" indent="0" algn="l" rtl="0">
              <a:spcBef>
                <a:spcPts val="0"/>
              </a:spcBef>
              <a:spcAft>
                <a:spcPts val="0"/>
              </a:spcAft>
              <a:buClr>
                <a:srgbClr val="1C7E8F"/>
              </a:buClr>
              <a:buSzPts val="3200"/>
              <a:buNone/>
            </a:pPr>
            <a:endParaRPr/>
          </a:p>
          <a:p>
            <a:pPr marL="0" lvl="0" indent="0" algn="l" rtl="0">
              <a:spcBef>
                <a:spcPts val="0"/>
              </a:spcBef>
              <a:spcAft>
                <a:spcPts val="0"/>
              </a:spcAft>
              <a:buClr>
                <a:srgbClr val="1C7E8F"/>
              </a:buClr>
              <a:buSzPts val="3200"/>
              <a:buNone/>
            </a:pPr>
            <a:r>
              <a:rPr lang="en-GB"/>
              <a:t>AI in Apps and Games</a:t>
            </a:r>
            <a:endParaRPr/>
          </a:p>
          <a:p>
            <a:pPr marL="0" lvl="0" indent="0" algn="l" rtl="0">
              <a:spcBef>
                <a:spcPts val="0"/>
              </a:spcBef>
              <a:spcAft>
                <a:spcPts val="0"/>
              </a:spcAft>
              <a:buClr>
                <a:srgbClr val="1C7E8F"/>
              </a:buClr>
              <a:buSzPts val="3200"/>
              <a:buNone/>
            </a:pPr>
            <a:endParaRPr/>
          </a:p>
          <a:p>
            <a:pPr marL="0" lvl="0" indent="0" algn="l" rtl="0">
              <a:spcBef>
                <a:spcPts val="0"/>
              </a:spcBef>
              <a:spcAft>
                <a:spcPts val="0"/>
              </a:spcAft>
              <a:buClr>
                <a:srgbClr val="1C7E8F"/>
              </a:buClr>
              <a:buSzPts val="3200"/>
              <a:buNone/>
            </a:pPr>
            <a:r>
              <a:rPr lang="en-GB"/>
              <a:t>Dangers of AI</a:t>
            </a:r>
            <a:endParaRPr/>
          </a:p>
          <a:p>
            <a:pPr marL="0" lvl="0" indent="0" algn="l" rtl="0">
              <a:spcBef>
                <a:spcPts val="0"/>
              </a:spcBef>
              <a:spcAft>
                <a:spcPts val="0"/>
              </a:spcAft>
              <a:buClr>
                <a:srgbClr val="1C7E8F"/>
              </a:buClr>
              <a:buSzPts val="3200"/>
              <a:buNone/>
            </a:pPr>
            <a:endParaRPr/>
          </a:p>
          <a:p>
            <a:pPr marL="0" lvl="0" indent="0" algn="l" rtl="0">
              <a:spcBef>
                <a:spcPts val="0"/>
              </a:spcBef>
              <a:spcAft>
                <a:spcPts val="0"/>
              </a:spcAft>
              <a:buClr>
                <a:srgbClr val="1C7E8F"/>
              </a:buClr>
              <a:buSzPts val="3200"/>
              <a:buNone/>
            </a:pPr>
            <a:r>
              <a:rPr lang="en-GB"/>
              <a:t>Advice</a:t>
            </a:r>
            <a:endParaRPr/>
          </a:p>
        </p:txBody>
      </p:sp>
      <p:sp>
        <p:nvSpPr>
          <p:cNvPr id="72" name="Google Shape;72;p2"/>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CONTENTS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lnSpcReduction="10000"/>
          </a:bodyPr>
          <a:lstStyle/>
          <a:p>
            <a:pPr marL="0" lvl="0" indent="0" algn="ctr" rtl="0">
              <a:spcBef>
                <a:spcPts val="0"/>
              </a:spcBef>
              <a:spcAft>
                <a:spcPts val="0"/>
              </a:spcAft>
              <a:buClr>
                <a:srgbClr val="1C7E8F"/>
              </a:buClr>
              <a:buSzPts val="3200"/>
              <a:buNone/>
            </a:pPr>
            <a:r>
              <a:rPr lang="en-GB"/>
              <a:t>AI solutions, such as language models, generate their responses purely based on the data they have been trained on, which often comes from sources on the internet. While questions will often illicit relevant responses, if some of the information they have been ‘fed’ is incorrect, it follows that the answers may contain factual errors or inaccuracies.  </a:t>
            </a:r>
            <a:endParaRPr/>
          </a:p>
        </p:txBody>
      </p:sp>
      <p:sp>
        <p:nvSpPr>
          <p:cNvPr id="177" name="Google Shape;177;p20"/>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ROOM FOR INACCURACY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1"/>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lnSpcReduction="10000"/>
          </a:bodyPr>
          <a:lstStyle/>
          <a:p>
            <a:pPr marL="0" lvl="0" indent="0" algn="ctr" rtl="0">
              <a:spcBef>
                <a:spcPts val="0"/>
              </a:spcBef>
              <a:spcAft>
                <a:spcPts val="0"/>
              </a:spcAft>
              <a:buClr>
                <a:srgbClr val="1C7E8F"/>
              </a:buClr>
              <a:buSzPts val="3200"/>
              <a:buNone/>
            </a:pPr>
            <a:r>
              <a:rPr lang="en-GB"/>
              <a:t>AI solutions, such as those generating content or images, can perpetuate existing biases presentin the data they were trained, whether through the algorithms written by humans or the content taken from the web. This could easily lead to biased responses and potentially reinforce existing stereotypes, such as those around gender, race or disability.</a:t>
            </a:r>
            <a:endParaRPr/>
          </a:p>
        </p:txBody>
      </p:sp>
      <p:sp>
        <p:nvSpPr>
          <p:cNvPr id="183" name="Google Shape;183;p21"/>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REINFORCING BIAS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lnSpcReduction="10000"/>
          </a:bodyPr>
          <a:lstStyle/>
          <a:p>
            <a:pPr marL="0" lvl="0" indent="0" algn="ctr" rtl="0">
              <a:spcBef>
                <a:spcPts val="0"/>
              </a:spcBef>
              <a:spcAft>
                <a:spcPts val="0"/>
              </a:spcAft>
              <a:buClr>
                <a:srgbClr val="1C7E8F"/>
              </a:buClr>
              <a:buSzPts val="3200"/>
              <a:buNone/>
            </a:pPr>
            <a:r>
              <a:rPr lang="en-GB"/>
              <a:t>AI solutions don’t have the ability to understand the context or meaning behind a question or user request. Although highly advanced, the AI relies entirely on the data its been exposed to and is devoid of independent thought or reasoning, which could lead to irrelevant or even nonsensical responses to queries.</a:t>
            </a:r>
            <a:endParaRPr/>
          </a:p>
        </p:txBody>
      </p:sp>
      <p:sp>
        <p:nvSpPr>
          <p:cNvPr id="189" name="Google Shape;189;p22"/>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IRRELEVANT INFORMATION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3"/>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fontScale="92500" lnSpcReduction="10000"/>
          </a:bodyPr>
          <a:lstStyle/>
          <a:p>
            <a:pPr marL="0" lvl="0" indent="0" algn="ctr" rtl="0">
              <a:spcBef>
                <a:spcPts val="0"/>
              </a:spcBef>
              <a:spcAft>
                <a:spcPts val="0"/>
              </a:spcAft>
              <a:buClr>
                <a:srgbClr val="1C7E8F"/>
              </a:buClr>
              <a:buSzPct val="100000"/>
              <a:buNone/>
            </a:pPr>
            <a:r>
              <a:rPr lang="en-GB"/>
              <a:t>Fundamentally, AI solutions are machines or technology programmes that don’t have the ability to take responsibility for the responses they generate. This could lead to confusion or misunderstanding in certain cases if the answers are taken as a given. For instance, image-genetartive Ais can lead to output clearly derived from other peoples’ content but without any attribution to the original source artist’s work.</a:t>
            </a:r>
            <a:endParaRPr/>
          </a:p>
        </p:txBody>
      </p:sp>
      <p:sp>
        <p:nvSpPr>
          <p:cNvPr id="195" name="Google Shape;195;p23"/>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LACK OF ACCOUNTABILITY</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lnSpcReduction="10000"/>
          </a:bodyPr>
          <a:lstStyle/>
          <a:p>
            <a:pPr marL="0" lvl="0" indent="0" algn="ctr" rtl="0">
              <a:spcBef>
                <a:spcPts val="0"/>
              </a:spcBef>
              <a:spcAft>
                <a:spcPts val="0"/>
              </a:spcAft>
              <a:buClr>
                <a:srgbClr val="1C7E8F"/>
              </a:buClr>
              <a:buSzPts val="3200"/>
              <a:buNone/>
            </a:pPr>
            <a:r>
              <a:rPr lang="en-GB"/>
              <a:t>One of the potential risks of children and young people continually using AI solutions for things (such as their homework) is that eventually they might become reliant on it. In the long term, this could potentially impact their development and hamper their ability to think creatively or solve problems independently without the aid of an AI tool.</a:t>
            </a:r>
            <a:endParaRPr/>
          </a:p>
        </p:txBody>
      </p:sp>
      <p:sp>
        <p:nvSpPr>
          <p:cNvPr id="201" name="Google Shape;201;p24"/>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STIFILING CREATIVITY</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5"/>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ADVICE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6"/>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If possible, try to be around when your child uses any type of AI solution and employ content filters to try to reduce the chance of profanity or age-inappropriate subjects appearing in responses. As with any kind of technology, it’s important to ensure that children are using AI solutions responsibly and to be there to enable opportunities to discuss their use as part of a safe environment.</a:t>
            </a:r>
            <a:endParaRPr/>
          </a:p>
        </p:txBody>
      </p:sp>
      <p:sp>
        <p:nvSpPr>
          <p:cNvPr id="212" name="Google Shape;212;p26"/>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fontScale="92500" lnSpcReduction="10000"/>
          </a:bodyPr>
          <a:lstStyle/>
          <a:p>
            <a:pPr marL="0" lvl="0" indent="0" algn="ctr" rtl="0">
              <a:spcBef>
                <a:spcPts val="0"/>
              </a:spcBef>
              <a:spcAft>
                <a:spcPts val="0"/>
              </a:spcAft>
              <a:buClr>
                <a:schemeClr val="lt1"/>
              </a:buClr>
              <a:buSzPct val="100000"/>
              <a:buNone/>
            </a:pPr>
            <a:r>
              <a:rPr lang="en-GB"/>
              <a:t>CREATE A SAFE ENVIRONMENT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7"/>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Explain to your child that AI solutions can be used as one of many tools to help them research and learn but that they shouldn’t simply accept the responses they receive as the truth. Encourage them to question, verify and think critically about the information they get back – all of which apply equally to any website platform they use.</a:t>
            </a:r>
            <a:endParaRPr/>
          </a:p>
        </p:txBody>
      </p:sp>
      <p:sp>
        <p:nvSpPr>
          <p:cNvPr id="218" name="Google Shape;218;p27"/>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fontScale="92500" lnSpcReduction="10000"/>
          </a:bodyPr>
          <a:lstStyle/>
          <a:p>
            <a:pPr marL="0" lvl="0" indent="0" algn="ctr" rtl="0">
              <a:spcBef>
                <a:spcPts val="0"/>
              </a:spcBef>
              <a:spcAft>
                <a:spcPts val="0"/>
              </a:spcAft>
              <a:buClr>
                <a:schemeClr val="lt1"/>
              </a:buClr>
              <a:buSzPct val="100000"/>
              <a:buNone/>
            </a:pPr>
            <a:r>
              <a:rPr lang="en-GB"/>
              <a:t>PROMOTE CRITICAL THINKING</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8"/>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Not only should children supplement any use of software like AI with additional resources such as books and reputable internet sites, but they also should remember what they can learn from interaction with other people. Discussing things with teachers, relatives and friends isn’t just an important and often valuable aspect of learning – it's an essential part of life too. </a:t>
            </a:r>
            <a:endParaRPr/>
          </a:p>
        </p:txBody>
      </p:sp>
      <p:sp>
        <p:nvSpPr>
          <p:cNvPr id="224" name="Google Shape;224;p28"/>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fontScale="92500" lnSpcReduction="10000"/>
          </a:bodyPr>
          <a:lstStyle/>
          <a:p>
            <a:pPr marL="0" lvl="0" indent="0" algn="ctr" rtl="0">
              <a:spcBef>
                <a:spcPts val="0"/>
              </a:spcBef>
              <a:spcAft>
                <a:spcPts val="0"/>
              </a:spcAft>
              <a:buClr>
                <a:schemeClr val="lt1"/>
              </a:buClr>
              <a:buSzPct val="100000"/>
              <a:buNone/>
            </a:pPr>
            <a:r>
              <a:rPr lang="en-GB"/>
              <a:t>ENCOURAGE HUMAN INTERACTION</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9"/>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1C7E8F"/>
              </a:buClr>
              <a:buSzPts val="3200"/>
              <a:buNone/>
            </a:pPr>
            <a:r>
              <a:rPr lang="en-GB"/>
              <a:t>Talk to your child about the potential biases that may be present in data that AI solutions are trained on, and how these viewpoints might find their way into the responses that AI generates. Again, with many things children might read online, it’s healthy for them to consider whether the information is factual and presented fairly.</a:t>
            </a:r>
            <a:endParaRPr/>
          </a:p>
        </p:txBody>
      </p:sp>
      <p:sp>
        <p:nvSpPr>
          <p:cNvPr id="230" name="Google Shape;230;p29"/>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DISCUSS BIAS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3"/>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INTRODUCTION</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0"/>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ACTIVITIES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1"/>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I have found different websites which either show how AI works or get children to use AI.</a:t>
            </a:r>
            <a:endParaRPr/>
          </a:p>
          <a:p>
            <a:pPr marL="0" lvl="0" indent="0" algn="ctr" rtl="0">
              <a:spcBef>
                <a:spcPts val="640"/>
              </a:spcBef>
              <a:spcAft>
                <a:spcPts val="0"/>
              </a:spcAft>
              <a:buClr>
                <a:srgbClr val="1C7E8F"/>
              </a:buClr>
              <a:buSzPts val="3200"/>
              <a:buNone/>
            </a:pPr>
            <a:r>
              <a:rPr lang="en-GB"/>
              <a:t>All of these are found on the internet and none require a subscription or logon information.</a:t>
            </a:r>
            <a:endParaRPr/>
          </a:p>
          <a:p>
            <a:pPr marL="0" lvl="0" indent="0" algn="ctr" rtl="0">
              <a:spcBef>
                <a:spcPts val="640"/>
              </a:spcBef>
              <a:spcAft>
                <a:spcPts val="0"/>
              </a:spcAft>
              <a:buClr>
                <a:srgbClr val="1C7E8F"/>
              </a:buClr>
              <a:buSzPts val="3200"/>
              <a:buNone/>
            </a:pPr>
            <a:r>
              <a:rPr lang="en-GB"/>
              <a:t>They have all been created with educating children in mind so are safe for them to use.</a:t>
            </a:r>
            <a:endParaRPr/>
          </a:p>
        </p:txBody>
      </p:sp>
      <p:sp>
        <p:nvSpPr>
          <p:cNvPr id="241" name="Google Shape;241;p31"/>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ACTIVITIES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2"/>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This is a game built with machine learning. You draw, and a neural network tries to guess what you’re drawing.</a:t>
            </a:r>
            <a:endParaRPr/>
          </a:p>
          <a:p>
            <a:pPr marL="0" lvl="0" indent="0" algn="ctr" rtl="0">
              <a:spcBef>
                <a:spcPts val="640"/>
              </a:spcBef>
              <a:spcAft>
                <a:spcPts val="0"/>
              </a:spcAft>
              <a:buClr>
                <a:srgbClr val="1C7E8F"/>
              </a:buClr>
              <a:buSzPts val="3200"/>
              <a:buNone/>
            </a:pPr>
            <a:r>
              <a:rPr lang="en-GB"/>
              <a:t>It was made as an example of how machine learning can be used.</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https://quickdraw.withgoogle.com/</a:t>
            </a:r>
            <a:endParaRPr/>
          </a:p>
        </p:txBody>
      </p:sp>
      <p:sp>
        <p:nvSpPr>
          <p:cNvPr id="247" name="Google Shape;247;p32"/>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QUICK DRAW</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3"/>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In this game you have an AI helper that you have to train. It demonstrates AI supervised and reinforcement learning.</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https://art-bot.net/game/ </a:t>
            </a:r>
            <a:endParaRPr/>
          </a:p>
        </p:txBody>
      </p:sp>
      <p:sp>
        <p:nvSpPr>
          <p:cNvPr id="253" name="Google Shape;253;p33"/>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ARTBOT</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4"/>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This is a set of word association games powered by machine learning. There are 2 games to play.</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https://research.google.com/semantris/</a:t>
            </a:r>
            <a:endParaRPr/>
          </a:p>
        </p:txBody>
      </p:sp>
      <p:sp>
        <p:nvSpPr>
          <p:cNvPr id="259" name="Google Shape;259;p34"/>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SEMANTRIS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5"/>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This is a text based story creator. You choose a genre and it starts the story. It will then prompt you to think of what your character might do and continues writing it for you.</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https://play.aidungeon.com/</a:t>
            </a:r>
            <a:endParaRPr/>
          </a:p>
        </p:txBody>
      </p:sp>
      <p:sp>
        <p:nvSpPr>
          <p:cNvPr id="265" name="Google Shape;265;p35"/>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AI DUNGEON</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6"/>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lnSpcReduction="10000"/>
          </a:bodyPr>
          <a:lstStyle/>
          <a:p>
            <a:pPr marL="0" lvl="0" indent="0" algn="ctr" rtl="0">
              <a:spcBef>
                <a:spcPts val="0"/>
              </a:spcBef>
              <a:spcAft>
                <a:spcPts val="0"/>
              </a:spcAft>
              <a:buClr>
                <a:srgbClr val="1C7E8F"/>
              </a:buClr>
              <a:buSzPts val="3200"/>
              <a:buNone/>
            </a:pPr>
            <a:r>
              <a:rPr lang="en-GB"/>
              <a:t>This is another drawing game which shows machine learning.</a:t>
            </a:r>
            <a:endParaRPr/>
          </a:p>
          <a:p>
            <a:pPr marL="0" lvl="0" indent="0" algn="ctr" rtl="0">
              <a:spcBef>
                <a:spcPts val="640"/>
              </a:spcBef>
              <a:spcAft>
                <a:spcPts val="0"/>
              </a:spcAft>
              <a:buClr>
                <a:srgbClr val="1C7E8F"/>
              </a:buClr>
              <a:buSzPts val="3200"/>
              <a:buNone/>
            </a:pPr>
            <a:r>
              <a:rPr lang="en-GB"/>
              <a:t>You start to draw a given object and it will predict what your next step will be based on what other people did.</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https://magenta.tensorflow.org/assets/sketch_rnn_demo/index.html</a:t>
            </a:r>
            <a:endParaRPr/>
          </a:p>
        </p:txBody>
      </p:sp>
      <p:sp>
        <p:nvSpPr>
          <p:cNvPr id="271" name="Google Shape;271;p36"/>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SKETCH-RNN</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7"/>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fontScale="92500" lnSpcReduction="10000"/>
          </a:bodyPr>
          <a:lstStyle/>
          <a:p>
            <a:pPr marL="0" lvl="0" indent="0" algn="ctr" rtl="0">
              <a:spcBef>
                <a:spcPts val="0"/>
              </a:spcBef>
              <a:spcAft>
                <a:spcPts val="0"/>
              </a:spcAft>
              <a:buClr>
                <a:srgbClr val="1C7E8F"/>
              </a:buClr>
              <a:buSzPct val="100000"/>
              <a:buNone/>
            </a:pPr>
            <a:r>
              <a:rPr lang="en-GB"/>
              <a:t>This is a website which allows children to create their own AI powered things.</a:t>
            </a:r>
            <a:endParaRPr/>
          </a:p>
          <a:p>
            <a:pPr marL="0" lvl="0" indent="0" algn="ctr" rtl="0">
              <a:spcBef>
                <a:spcPts val="592"/>
              </a:spcBef>
              <a:spcAft>
                <a:spcPts val="0"/>
              </a:spcAft>
              <a:buClr>
                <a:srgbClr val="1C7E8F"/>
              </a:buClr>
              <a:buSzPct val="100000"/>
              <a:buNone/>
            </a:pPr>
            <a:r>
              <a:rPr lang="en-GB"/>
              <a:t>https://machinelearningforkids.co.uk/</a:t>
            </a:r>
            <a:endParaRPr/>
          </a:p>
          <a:p>
            <a:pPr marL="0" lvl="0" indent="0" algn="ctr" rtl="0">
              <a:spcBef>
                <a:spcPts val="592"/>
              </a:spcBef>
              <a:spcAft>
                <a:spcPts val="0"/>
              </a:spcAft>
              <a:buClr>
                <a:srgbClr val="1C7E8F"/>
              </a:buClr>
              <a:buSzPct val="100000"/>
              <a:buNone/>
            </a:pPr>
            <a:endParaRPr/>
          </a:p>
          <a:p>
            <a:pPr marL="0" lvl="0" indent="0" algn="ctr" rtl="0">
              <a:spcBef>
                <a:spcPts val="592"/>
              </a:spcBef>
              <a:spcAft>
                <a:spcPts val="0"/>
              </a:spcAft>
              <a:buClr>
                <a:srgbClr val="1C7E8F"/>
              </a:buClr>
              <a:buSzPct val="100000"/>
              <a:buNone/>
            </a:pPr>
            <a:r>
              <a:rPr lang="en-GB"/>
              <a:t>Code Club has step by step instructions on how to make things using it.</a:t>
            </a:r>
            <a:endParaRPr/>
          </a:p>
          <a:p>
            <a:pPr marL="0" lvl="0" indent="0" algn="ctr" rtl="0">
              <a:spcBef>
                <a:spcPts val="592"/>
              </a:spcBef>
              <a:spcAft>
                <a:spcPts val="0"/>
              </a:spcAft>
              <a:buClr>
                <a:srgbClr val="1C7E8F"/>
              </a:buClr>
              <a:buSzPct val="100000"/>
              <a:buNone/>
            </a:pPr>
            <a:r>
              <a:rPr lang="en-GB"/>
              <a:t>https://projects.raspberrypi.org/en/pathways/scratch-machine-learning</a:t>
            </a:r>
            <a:endParaRPr/>
          </a:p>
        </p:txBody>
      </p:sp>
      <p:sp>
        <p:nvSpPr>
          <p:cNvPr id="277" name="Google Shape;277;p37"/>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MACHINE LEARNING FOR KIDS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g29a9941e51c_0_0"/>
          <p:cNvSpPr txBox="1">
            <a:spLocks noGrp="1"/>
          </p:cNvSpPr>
          <p:nvPr>
            <p:ph type="body" idx="1"/>
          </p:nvPr>
        </p:nvSpPr>
        <p:spPr>
          <a:xfrm>
            <a:off x="4572000" y="762001"/>
            <a:ext cx="4776900" cy="5791200"/>
          </a:xfrm>
          <a:prstGeom prst="rect">
            <a:avLst/>
          </a:prstGeom>
          <a:noFill/>
          <a:ln>
            <a:noFill/>
          </a:ln>
        </p:spPr>
        <p:txBody>
          <a:bodyPr spcFirstLastPara="1" wrap="square" lIns="91425" tIns="45700" rIns="91425" bIns="45700" anchor="ctr" anchorCtr="0">
            <a:normAutofit/>
          </a:bodyPr>
          <a:lstStyle/>
          <a:p>
            <a:pPr marL="0" lvl="0" indent="0" algn="ctr" rtl="0">
              <a:spcBef>
                <a:spcPts val="592"/>
              </a:spcBef>
              <a:spcAft>
                <a:spcPts val="0"/>
              </a:spcAft>
              <a:buClr>
                <a:srgbClr val="1C7E8F"/>
              </a:buClr>
              <a:buSzPts val="3200"/>
              <a:buNone/>
            </a:pPr>
            <a:r>
              <a:rPr lang="en-GB"/>
              <a:t>This AI system is linked to quickdraw. It allows you to make posters, using copyright free images. You draw what you want and select one of the images it suggests.</a:t>
            </a:r>
            <a:endParaRPr/>
          </a:p>
          <a:p>
            <a:pPr marL="0" lvl="0" indent="0" algn="ctr" rtl="0">
              <a:spcBef>
                <a:spcPts val="592"/>
              </a:spcBef>
              <a:spcAft>
                <a:spcPts val="0"/>
              </a:spcAft>
              <a:buClr>
                <a:srgbClr val="1C7E8F"/>
              </a:buClr>
              <a:buSzPts val="3200"/>
              <a:buNone/>
            </a:pPr>
            <a:r>
              <a:rPr lang="en-GB"/>
              <a:t>https://www.autodraw.com/</a:t>
            </a:r>
            <a:endParaRPr/>
          </a:p>
        </p:txBody>
      </p:sp>
      <p:sp>
        <p:nvSpPr>
          <p:cNvPr id="283" name="Google Shape;283;g29a9941e51c_0_0"/>
          <p:cNvSpPr txBox="1">
            <a:spLocks noGrp="1"/>
          </p:cNvSpPr>
          <p:nvPr>
            <p:ph type="body" idx="2"/>
          </p:nvPr>
        </p:nvSpPr>
        <p:spPr>
          <a:xfrm>
            <a:off x="204788" y="762001"/>
            <a:ext cx="3757500"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AUTODRAW</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8"/>
          <p:cNvSpPr txBox="1">
            <a:spLocks noGrp="1"/>
          </p:cNvSpPr>
          <p:nvPr>
            <p:ph type="body" idx="1"/>
          </p:nvPr>
        </p:nvSpPr>
        <p:spPr>
          <a:xfrm>
            <a:off x="4572000" y="762001"/>
            <a:ext cx="4776788"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Not a game, just an  activity using AI.</a:t>
            </a:r>
            <a:endParaRPr/>
          </a:p>
          <a:p>
            <a:pPr marL="0" lvl="0" indent="0" algn="ctr" rtl="0">
              <a:spcBef>
                <a:spcPts val="640"/>
              </a:spcBef>
              <a:spcAft>
                <a:spcPts val="0"/>
              </a:spcAft>
              <a:buClr>
                <a:srgbClr val="1C7E8F"/>
              </a:buClr>
              <a:buSzPts val="3200"/>
              <a:buNone/>
            </a:pPr>
            <a:r>
              <a:rPr lang="en-GB"/>
              <a:t>Ask Siri the different questions and write down the responses.</a:t>
            </a:r>
            <a:endParaRPr/>
          </a:p>
        </p:txBody>
      </p:sp>
      <p:sp>
        <p:nvSpPr>
          <p:cNvPr id="289" name="Google Shape;289;p38"/>
          <p:cNvSpPr txBox="1">
            <a:spLocks noGrp="1"/>
          </p:cNvSpPr>
          <p:nvPr>
            <p:ph type="body" idx="2"/>
          </p:nvPr>
        </p:nvSpPr>
        <p:spPr>
          <a:xfrm>
            <a:off x="204788" y="762001"/>
            <a:ext cx="3757612" cy="5791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HEY SIRI</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4"/>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AI (Artificial Intelligence) relates to computers that can ‘think’ for themselves</a:t>
            </a:r>
            <a:endParaRPr/>
          </a:p>
          <a:p>
            <a:pPr marL="0" lvl="0" indent="0" algn="ctr" rtl="0">
              <a:spcBef>
                <a:spcPts val="640"/>
              </a:spcBef>
              <a:spcAft>
                <a:spcPts val="0"/>
              </a:spcAft>
              <a:buClr>
                <a:srgbClr val="1C7E8F"/>
              </a:buClr>
              <a:buSzPts val="3200"/>
              <a:buNone/>
            </a:pPr>
            <a:endParaRPr/>
          </a:p>
          <a:p>
            <a:pPr marL="0" lvl="0" indent="0" algn="ctr" rtl="0">
              <a:spcBef>
                <a:spcPts val="640"/>
              </a:spcBef>
              <a:spcAft>
                <a:spcPts val="0"/>
              </a:spcAft>
              <a:buClr>
                <a:srgbClr val="1C7E8F"/>
              </a:buClr>
              <a:buSzPts val="3200"/>
              <a:buNone/>
            </a:pPr>
            <a:r>
              <a:rPr lang="en-GB"/>
              <a:t>Computers have had the ability to appear intelligent for years because they have been programmed how to behave in given circumstances</a:t>
            </a:r>
            <a:endParaRPr/>
          </a:p>
        </p:txBody>
      </p:sp>
      <p:sp>
        <p:nvSpPr>
          <p:cNvPr id="83" name="Google Shape;83;p4"/>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ARTIFICIAL INTELLIGENCE</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25400" indent="0">
              <a:buNone/>
            </a:pPr>
            <a:r>
              <a:rPr lang="en-GB" dirty="0" smtClean="0"/>
              <a:t>It would really help me if you could complete the bounce survey. It helps make future sessions better.</a:t>
            </a:r>
            <a:endParaRPr lang="en-GB" dirty="0"/>
          </a:p>
        </p:txBody>
      </p:sp>
      <p:sp>
        <p:nvSpPr>
          <p:cNvPr id="3" name="Text Placeholder 2"/>
          <p:cNvSpPr>
            <a:spLocks noGrp="1"/>
          </p:cNvSpPr>
          <p:nvPr>
            <p:ph type="body" idx="2"/>
          </p:nvPr>
        </p:nvSpPr>
        <p:spPr/>
        <p:txBody>
          <a:bodyPr/>
          <a:lstStyle/>
          <a:p>
            <a:r>
              <a:rPr lang="en-GB" dirty="0" smtClean="0"/>
              <a:t>BOUNCE SURVEY</a:t>
            </a:r>
            <a:endParaRPr lang="en-GB" dirty="0"/>
          </a:p>
        </p:txBody>
      </p:sp>
    </p:spTree>
    <p:extLst>
      <p:ext uri="{BB962C8B-B14F-4D97-AF65-F5344CB8AC3E}">
        <p14:creationId xmlns:p14="http://schemas.microsoft.com/office/powerpoint/2010/main" val="33803968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1C7E8F"/>
        </a:solidFill>
        <a:effectLst/>
      </p:bgPr>
    </p:bg>
    <p:spTree>
      <p:nvGrpSpPr>
        <p:cNvPr id="1" name="Shape 293"/>
        <p:cNvGrpSpPr/>
        <p:nvPr/>
      </p:nvGrpSpPr>
      <p:grpSpPr>
        <a:xfrm>
          <a:off x="0" y="0"/>
          <a:ext cx="0" cy="0"/>
          <a:chOff x="0" y="0"/>
          <a:chExt cx="0" cy="0"/>
        </a:xfrm>
      </p:grpSpPr>
      <p:pic>
        <p:nvPicPr>
          <p:cNvPr id="294" name="Google Shape;294;p39"/>
          <p:cNvPicPr preferRelativeResize="0"/>
          <p:nvPr/>
        </p:nvPicPr>
        <p:blipFill rotWithShape="1">
          <a:blip r:embed="rId3">
            <a:alphaModFix/>
          </a:blip>
          <a:srcRect/>
          <a:stretch/>
        </p:blipFill>
        <p:spPr>
          <a:xfrm>
            <a:off x="2514600" y="1600200"/>
            <a:ext cx="4740970" cy="4114800"/>
          </a:xfrm>
          <a:prstGeom prst="rect">
            <a:avLst/>
          </a:prstGeom>
          <a:noFill/>
          <a:ln>
            <a:noFill/>
          </a:ln>
        </p:spPr>
      </p:pic>
      <p:sp>
        <p:nvSpPr>
          <p:cNvPr id="295" name="Google Shape;295;p39"/>
          <p:cNvSpPr txBox="1"/>
          <p:nvPr/>
        </p:nvSpPr>
        <p:spPr>
          <a:xfrm>
            <a:off x="471487" y="5867400"/>
            <a:ext cx="8810625" cy="657103"/>
          </a:xfrm>
          <a:prstGeom prst="rect">
            <a:avLst/>
          </a:prstGeom>
          <a:noFill/>
          <a:ln>
            <a:noFill/>
          </a:ln>
        </p:spPr>
        <p:txBody>
          <a:bodyPr spcFirstLastPara="1" wrap="square" lIns="0" tIns="0" rIns="0" bIns="0" anchor="t" anchorCtr="0">
            <a:spAutoFit/>
          </a:bodyPr>
          <a:lstStyle/>
          <a:p>
            <a:pPr marL="0" marR="0" lvl="0" indent="0" algn="ctr" rtl="0">
              <a:lnSpc>
                <a:spcPct val="139975"/>
              </a:lnSpc>
              <a:spcBef>
                <a:spcPts val="0"/>
              </a:spcBef>
              <a:spcAft>
                <a:spcPts val="0"/>
              </a:spcAft>
              <a:buNone/>
            </a:pPr>
            <a:r>
              <a:rPr lang="en-GB" sz="4025" b="1" i="0" u="none" strike="noStrike" cap="none">
                <a:solidFill>
                  <a:srgbClr val="FFFFFF"/>
                </a:solidFill>
                <a:latin typeface="Trebuchet MS"/>
                <a:ea typeface="Trebuchet MS"/>
                <a:cs typeface="Trebuchet MS"/>
                <a:sym typeface="Trebuchet MS"/>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5"/>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p>
            <a:pPr marL="342900" lvl="0" indent="-139700" algn="ctr" rtl="0">
              <a:spcBef>
                <a:spcPts val="0"/>
              </a:spcBef>
              <a:spcAft>
                <a:spcPts val="0"/>
              </a:spcAft>
              <a:buClr>
                <a:srgbClr val="1C7E8F"/>
              </a:buClr>
              <a:buSzPts val="3200"/>
              <a:buNone/>
            </a:pPr>
            <a:endParaRPr/>
          </a:p>
        </p:txBody>
      </p:sp>
      <p:sp>
        <p:nvSpPr>
          <p:cNvPr id="89" name="Google Shape;89;p5"/>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ARTIFICIAL INTELLIGENCE</a:t>
            </a:r>
            <a:endParaRPr/>
          </a:p>
        </p:txBody>
      </p:sp>
      <p:graphicFrame>
        <p:nvGraphicFramePr>
          <p:cNvPr id="90" name="Google Shape;90;p5"/>
          <p:cNvGraphicFramePr/>
          <p:nvPr>
            <p:extLst>
              <p:ext uri="{D42A27DB-BD31-4B8C-83A1-F6EECF244321}">
                <p14:modId xmlns:p14="http://schemas.microsoft.com/office/powerpoint/2010/main" val="3584009767"/>
              </p:ext>
            </p:extLst>
          </p:nvPr>
        </p:nvGraphicFramePr>
        <p:xfrm>
          <a:off x="489856" y="2898018"/>
          <a:ext cx="8806550" cy="3894950"/>
        </p:xfrm>
        <a:graphic>
          <a:graphicData uri="http://schemas.openxmlformats.org/drawingml/2006/table">
            <a:tbl>
              <a:tblPr firstRow="1" bandRow="1">
                <a:noFill/>
                <a:tableStyleId>{70BA5609-4E74-40AD-BA2D-C89B2CB15AAA}</a:tableStyleId>
              </a:tblPr>
              <a:tblGrid>
                <a:gridCol w="4403275">
                  <a:extLst>
                    <a:ext uri="{9D8B030D-6E8A-4147-A177-3AD203B41FA5}">
                      <a16:colId xmlns:a16="http://schemas.microsoft.com/office/drawing/2014/main" val="20000"/>
                    </a:ext>
                  </a:extLst>
                </a:gridCol>
                <a:gridCol w="4403275">
                  <a:extLst>
                    <a:ext uri="{9D8B030D-6E8A-4147-A177-3AD203B41FA5}">
                      <a16:colId xmlns:a16="http://schemas.microsoft.com/office/drawing/2014/main" val="20001"/>
                    </a:ext>
                  </a:extLst>
                </a:gridCol>
              </a:tblGrid>
              <a:tr h="1087775">
                <a:tc gridSpan="2">
                  <a:txBody>
                    <a:bodyPr/>
                    <a:lstStyle/>
                    <a:p>
                      <a:pPr marL="0" marR="0" lvl="0" indent="0" algn="ctr" rtl="0">
                        <a:lnSpc>
                          <a:spcPct val="100000"/>
                        </a:lnSpc>
                        <a:spcBef>
                          <a:spcPts val="0"/>
                        </a:spcBef>
                        <a:spcAft>
                          <a:spcPts val="0"/>
                        </a:spcAft>
                        <a:buClr>
                          <a:srgbClr val="1C7E8F"/>
                        </a:buClr>
                        <a:buSzPts val="2800"/>
                        <a:buFont typeface="Trebuchet MS"/>
                        <a:buNone/>
                      </a:pPr>
                      <a:r>
                        <a:rPr lang="en-GB" sz="2800" b="0" u="none" strike="noStrike" cap="none" dirty="0">
                          <a:solidFill>
                            <a:srgbClr val="1C7E8F"/>
                          </a:solidFill>
                          <a:latin typeface="Trebuchet MS"/>
                          <a:ea typeface="Trebuchet MS"/>
                          <a:cs typeface="Trebuchet MS"/>
                          <a:sym typeface="Trebuchet MS"/>
                        </a:rPr>
                        <a:t>A chess game where people can play against a computer</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noFill/>
                  </a:tcPr>
                </a:tc>
                <a:tc hMerge="1">
                  <a:txBody>
                    <a:bodyPr/>
                    <a:lstStyle/>
                    <a:p>
                      <a:endParaRPr lang="en-US"/>
                    </a:p>
                  </a:txBody>
                  <a:tcPr/>
                </a:tc>
                <a:extLst>
                  <a:ext uri="{0D108BD9-81ED-4DB2-BD59-A6C34878D82A}">
                    <a16:rowId xmlns:a16="http://schemas.microsoft.com/office/drawing/2014/main" val="10000"/>
                  </a:ext>
                </a:extLst>
              </a:tr>
              <a:tr h="596525">
                <a:tc>
                  <a:txBody>
                    <a:bodyPr/>
                    <a:lstStyle/>
                    <a:p>
                      <a:pPr marL="0" marR="0" lvl="0" indent="0" algn="ctr" rtl="0">
                        <a:spcBef>
                          <a:spcPts val="0"/>
                        </a:spcBef>
                        <a:spcAft>
                          <a:spcPts val="0"/>
                        </a:spcAft>
                        <a:buNone/>
                      </a:pPr>
                      <a:r>
                        <a:rPr lang="en-GB" sz="2800" u="none" strike="noStrike" cap="none">
                          <a:solidFill>
                            <a:schemeClr val="lt1"/>
                          </a:solidFill>
                          <a:latin typeface="Trebuchet MS"/>
                          <a:ea typeface="Trebuchet MS"/>
                          <a:cs typeface="Trebuchet MS"/>
                          <a:sym typeface="Trebuchet MS"/>
                        </a:rPr>
                        <a:t>Computer Program</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1C7E8F"/>
                    </a:solidFill>
                  </a:tcPr>
                </a:tc>
                <a:tc>
                  <a:txBody>
                    <a:bodyPr/>
                    <a:lstStyle/>
                    <a:p>
                      <a:pPr marL="0" marR="0" lvl="0" indent="0" algn="ctr" rtl="0">
                        <a:spcBef>
                          <a:spcPts val="0"/>
                        </a:spcBef>
                        <a:spcAft>
                          <a:spcPts val="0"/>
                        </a:spcAft>
                        <a:buNone/>
                      </a:pPr>
                      <a:r>
                        <a:rPr lang="en-GB" sz="2800" u="none" strike="noStrike" cap="none">
                          <a:solidFill>
                            <a:schemeClr val="lt1"/>
                          </a:solidFill>
                          <a:latin typeface="Trebuchet MS"/>
                          <a:ea typeface="Trebuchet MS"/>
                          <a:cs typeface="Trebuchet MS"/>
                          <a:sym typeface="Trebuchet MS"/>
                        </a:rPr>
                        <a:t>Artificial Intelligence</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1C7E8F"/>
                    </a:solidFill>
                  </a:tcPr>
                </a:tc>
                <a:extLst>
                  <a:ext uri="{0D108BD9-81ED-4DB2-BD59-A6C34878D82A}">
                    <a16:rowId xmlns:a16="http://schemas.microsoft.com/office/drawing/2014/main" val="10001"/>
                  </a:ext>
                </a:extLst>
              </a:tr>
              <a:tr h="2210650">
                <a:tc>
                  <a:txBody>
                    <a:bodyPr/>
                    <a:lstStyle/>
                    <a:p>
                      <a:pPr marL="0" marR="0" lvl="0" indent="0" algn="ctr" rtl="0">
                        <a:spcBef>
                          <a:spcPts val="0"/>
                        </a:spcBef>
                        <a:spcAft>
                          <a:spcPts val="0"/>
                        </a:spcAft>
                        <a:buNone/>
                      </a:pPr>
                      <a:r>
                        <a:rPr lang="en-GB" sz="2400" u="none" strike="noStrike" cap="none">
                          <a:solidFill>
                            <a:srgbClr val="1C7E8F"/>
                          </a:solidFill>
                          <a:latin typeface="Trebuchet MS"/>
                          <a:ea typeface="Trebuchet MS"/>
                          <a:cs typeface="Trebuchet MS"/>
                          <a:sym typeface="Trebuchet MS"/>
                        </a:rPr>
                        <a:t>Humans program the game with different chess moves and tactics.</a:t>
                      </a:r>
                      <a:endParaRPr/>
                    </a:p>
                    <a:p>
                      <a:pPr marL="0" marR="0" lvl="0" indent="0" algn="ctr" rtl="0">
                        <a:spcBef>
                          <a:spcPts val="0"/>
                        </a:spcBef>
                        <a:spcAft>
                          <a:spcPts val="0"/>
                        </a:spcAft>
                        <a:buNone/>
                      </a:pPr>
                      <a:r>
                        <a:rPr lang="en-GB" sz="2400" u="none" strike="noStrike" cap="none">
                          <a:solidFill>
                            <a:srgbClr val="1C7E8F"/>
                          </a:solidFill>
                          <a:latin typeface="Trebuchet MS"/>
                          <a:ea typeface="Trebuchet MS"/>
                          <a:cs typeface="Trebuchet MS"/>
                          <a:sym typeface="Trebuchet MS"/>
                        </a:rPr>
                        <a:t>The computer follows these to try to win.</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GB" sz="2400" u="none" strike="noStrike" cap="none" dirty="0">
                          <a:solidFill>
                            <a:srgbClr val="1C7E8F"/>
                          </a:solidFill>
                          <a:latin typeface="Trebuchet MS"/>
                          <a:ea typeface="Trebuchet MS"/>
                          <a:cs typeface="Trebuchet MS"/>
                          <a:sym typeface="Trebuchet MS"/>
                        </a:rPr>
                        <a:t>A chess program is given the basic rules and figures out how to win for itself.</a:t>
                      </a:r>
                      <a:endParaRPr dirty="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6"/>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AI is the science and engineering of creating intelligent machines. These machines are designed to mimic human intelligence and behaviours, enabling them to learn from experience, adapt to new information, and perform tasks that traditionally required human cognitive capabilities. </a:t>
            </a:r>
            <a:endParaRPr/>
          </a:p>
        </p:txBody>
      </p:sp>
      <p:sp>
        <p:nvSpPr>
          <p:cNvPr id="96" name="Google Shape;96;p6"/>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ARTIFICIAL INTELLIGENCE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7"/>
          <p:cNvSpPr txBox="1">
            <a:spLocks noGrp="1"/>
          </p:cNvSpPr>
          <p:nvPr>
            <p:ph type="body" idx="1"/>
          </p:nvPr>
        </p:nvSpPr>
        <p:spPr>
          <a:xfrm>
            <a:off x="457200" y="2898019"/>
            <a:ext cx="8891588" cy="389494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1C7E8F"/>
              </a:buClr>
              <a:buSzPts val="3200"/>
              <a:buNone/>
            </a:pPr>
            <a:r>
              <a:rPr lang="en-GB"/>
              <a:t>AI encompasses various technologies, including machine learning and natural language processing, and its applications are vast, ranging from autonomous vehicles to virtual assistants.</a:t>
            </a:r>
            <a:endParaRPr/>
          </a:p>
        </p:txBody>
      </p:sp>
      <p:sp>
        <p:nvSpPr>
          <p:cNvPr id="102" name="Google Shape;102;p7"/>
          <p:cNvSpPr txBox="1">
            <a:spLocks noGrp="1"/>
          </p:cNvSpPr>
          <p:nvPr>
            <p:ph type="body" idx="2"/>
          </p:nvPr>
        </p:nvSpPr>
        <p:spPr>
          <a:xfrm>
            <a:off x="457200" y="574060"/>
            <a:ext cx="8891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ARTIFICIAL INTELLIGENCE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8"/>
          <p:cNvSpPr txBox="1">
            <a:spLocks noGrp="1"/>
          </p:cNvSpPr>
          <p:nvPr>
            <p:ph type="title"/>
          </p:nvPr>
        </p:nvSpPr>
        <p:spPr>
          <a:xfrm>
            <a:off x="152400" y="2362200"/>
            <a:ext cx="9448800" cy="259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2"/>
              </a:buClr>
              <a:buSzPts val="4800"/>
              <a:buFont typeface="Trebuchet MS"/>
              <a:buNone/>
            </a:pPr>
            <a:r>
              <a:rPr lang="en-GB" sz="4800">
                <a:latin typeface="Trebuchet MS"/>
                <a:ea typeface="Trebuchet MS"/>
                <a:cs typeface="Trebuchet MS"/>
                <a:sym typeface="Trebuchet MS"/>
              </a:rPr>
              <a:t>HOW AI WORKS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9"/>
          <p:cNvSpPr txBox="1">
            <a:spLocks noGrp="1"/>
          </p:cNvSpPr>
          <p:nvPr>
            <p:ph type="body" idx="1"/>
          </p:nvPr>
        </p:nvSpPr>
        <p:spPr>
          <a:xfrm>
            <a:off x="2743200" y="354805"/>
            <a:ext cx="6605588" cy="6605589"/>
          </a:xfrm>
          <a:prstGeom prst="rect">
            <a:avLst/>
          </a:prstGeom>
          <a:noFill/>
          <a:ln>
            <a:noFill/>
          </a:ln>
        </p:spPr>
        <p:txBody>
          <a:bodyPr spcFirstLastPara="1" wrap="square" lIns="91425" tIns="45700" rIns="91425" bIns="45700" anchor="ctr" anchorCtr="0">
            <a:normAutofit lnSpcReduction="10000"/>
          </a:bodyPr>
          <a:lstStyle/>
          <a:p>
            <a:pPr marL="0" lvl="0" indent="0" algn="l" rtl="0">
              <a:spcBef>
                <a:spcPts val="0"/>
              </a:spcBef>
              <a:spcAft>
                <a:spcPts val="0"/>
              </a:spcAft>
              <a:buClr>
                <a:srgbClr val="1C7E8F"/>
              </a:buClr>
              <a:buSzPts val="3200"/>
              <a:buNone/>
            </a:pPr>
            <a:r>
              <a:rPr lang="en-GB"/>
              <a:t>AI learns by looking at lots of examples, like how children learn from stories and practice. </a:t>
            </a:r>
            <a:endParaRPr/>
          </a:p>
          <a:p>
            <a:pPr marL="0" lvl="0" indent="0" algn="l" rtl="0">
              <a:spcBef>
                <a:spcPts val="640"/>
              </a:spcBef>
              <a:spcAft>
                <a:spcPts val="0"/>
              </a:spcAft>
              <a:buClr>
                <a:srgbClr val="1C7E8F"/>
              </a:buClr>
              <a:buSzPts val="3200"/>
              <a:buNone/>
            </a:pPr>
            <a:r>
              <a:rPr lang="en-GB"/>
              <a:t>It can recognize patterns and make guesses based on what it's seen. </a:t>
            </a:r>
            <a:endParaRPr/>
          </a:p>
          <a:p>
            <a:pPr marL="0" lvl="0" indent="0" algn="l" rtl="0">
              <a:spcBef>
                <a:spcPts val="640"/>
              </a:spcBef>
              <a:spcAft>
                <a:spcPts val="0"/>
              </a:spcAft>
              <a:buClr>
                <a:srgbClr val="1C7E8F"/>
              </a:buClr>
              <a:buSzPts val="3200"/>
              <a:buNone/>
            </a:pPr>
            <a:r>
              <a:rPr lang="en-GB"/>
              <a:t>Then, it uses this knowledge to do different tasks, just like how children use their learning to solve puzzles and play games. </a:t>
            </a:r>
            <a:endParaRPr/>
          </a:p>
          <a:p>
            <a:pPr marL="0" lvl="0" indent="0" algn="l" rtl="0">
              <a:spcBef>
                <a:spcPts val="640"/>
              </a:spcBef>
              <a:spcAft>
                <a:spcPts val="0"/>
              </a:spcAft>
              <a:buClr>
                <a:srgbClr val="1C7E8F"/>
              </a:buClr>
              <a:buSzPts val="3200"/>
              <a:buNone/>
            </a:pPr>
            <a:r>
              <a:rPr lang="en-GB"/>
              <a:t>The more it practices, the better it gets at helping, just like people get better at things they practice.</a:t>
            </a:r>
            <a:endParaRPr/>
          </a:p>
        </p:txBody>
      </p:sp>
      <p:sp>
        <p:nvSpPr>
          <p:cNvPr id="113" name="Google Shape;113;p9"/>
          <p:cNvSpPr txBox="1">
            <a:spLocks noGrp="1"/>
          </p:cNvSpPr>
          <p:nvPr>
            <p:ph type="body" idx="2"/>
          </p:nvPr>
        </p:nvSpPr>
        <p:spPr>
          <a:xfrm rot="-5400000">
            <a:off x="-2235995" y="3069845"/>
            <a:ext cx="6605588" cy="1175509"/>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None/>
            </a:pPr>
            <a:r>
              <a:rPr lang="en-GB"/>
              <a:t>HOW AI WORKS</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1736</Words>
  <Application>Microsoft Office PowerPoint</Application>
  <PresentationFormat>Custom</PresentationFormat>
  <Paragraphs>133</Paragraphs>
  <Slides>41</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Trebuchet MS</vt:lpstr>
      <vt:lpstr>Office Theme</vt:lpstr>
      <vt:lpstr>ARTIFICIAL INTELLIGENCE</vt:lpstr>
      <vt:lpstr>PowerPoint Presentation</vt:lpstr>
      <vt:lpstr>INTRODUCTION</vt:lpstr>
      <vt:lpstr>PowerPoint Presentation</vt:lpstr>
      <vt:lpstr>PowerPoint Presentation</vt:lpstr>
      <vt:lpstr>PowerPoint Presentation</vt:lpstr>
      <vt:lpstr>PowerPoint Presentation</vt:lpstr>
      <vt:lpstr>HOW AI WORKS</vt:lpstr>
      <vt:lpstr>PowerPoint Presentation</vt:lpstr>
      <vt:lpstr>PowerPoint Presentation</vt:lpstr>
      <vt:lpstr>PowerPoint Presentation</vt:lpstr>
      <vt:lpstr>PowerPoint Presentation</vt:lpstr>
      <vt:lpstr>PowerPoint Presentation</vt:lpstr>
      <vt:lpstr>PowerPoint Presentation</vt:lpstr>
      <vt:lpstr>AI IN APPS AND GAMES</vt:lpstr>
      <vt:lpstr>PowerPoint Presentation</vt:lpstr>
      <vt:lpstr>PowerPoint Presentation</vt:lpstr>
      <vt:lpstr>PowerPoint Presentation</vt:lpstr>
      <vt:lpstr>DANGERS OF AI</vt:lpstr>
      <vt:lpstr>PowerPoint Presentation</vt:lpstr>
      <vt:lpstr>PowerPoint Presentation</vt:lpstr>
      <vt:lpstr>PowerPoint Presentation</vt:lpstr>
      <vt:lpstr>PowerPoint Presentation</vt:lpstr>
      <vt:lpstr>PowerPoint Presentation</vt:lpstr>
      <vt:lpstr>ADVICE</vt:lpstr>
      <vt:lpstr>PowerPoint Presentation</vt:lpstr>
      <vt:lpstr>PowerPoint Presentation</vt:lpstr>
      <vt:lpstr>PowerPoint Presentation</vt:lpstr>
      <vt:lpstr>PowerPoint Presentation</vt:lpstr>
      <vt:lpstr>ACTIVITIES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dc:title>
  <dc:creator>Hannah Worrall</dc:creator>
  <cp:lastModifiedBy>Hannah Worrall</cp:lastModifiedBy>
  <cp:revision>2</cp:revision>
  <dcterms:created xsi:type="dcterms:W3CDTF">2006-08-16T00:00:00Z</dcterms:created>
  <dcterms:modified xsi:type="dcterms:W3CDTF">2023-11-16T08:11:46Z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1.5.3.3511</vt:lpwstr>
  </property>
</Properties>
</file>